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442" r:id="rId3"/>
    <p:sldId id="293" r:id="rId4"/>
    <p:sldId id="402" r:id="rId5"/>
    <p:sldId id="291" r:id="rId6"/>
    <p:sldId id="403" r:id="rId7"/>
    <p:sldId id="420" r:id="rId8"/>
    <p:sldId id="415" r:id="rId9"/>
    <p:sldId id="405" r:id="rId10"/>
    <p:sldId id="416" r:id="rId11"/>
    <p:sldId id="417" r:id="rId12"/>
    <p:sldId id="419" r:id="rId13"/>
    <p:sldId id="418" r:id="rId14"/>
    <p:sldId id="422" r:id="rId15"/>
    <p:sldId id="423" r:id="rId16"/>
    <p:sldId id="424" r:id="rId17"/>
    <p:sldId id="425" r:id="rId18"/>
    <p:sldId id="412" r:id="rId19"/>
    <p:sldId id="427" r:id="rId20"/>
    <p:sldId id="429" r:id="rId21"/>
    <p:sldId id="430" r:id="rId22"/>
    <p:sldId id="431" r:id="rId23"/>
    <p:sldId id="432" r:id="rId24"/>
    <p:sldId id="433" r:id="rId25"/>
    <p:sldId id="426" r:id="rId26"/>
    <p:sldId id="435" r:id="rId27"/>
    <p:sldId id="436" r:id="rId28"/>
    <p:sldId id="437" r:id="rId29"/>
    <p:sldId id="438" r:id="rId30"/>
    <p:sldId id="439" r:id="rId31"/>
    <p:sldId id="440" r:id="rId32"/>
    <p:sldId id="43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F53385-6244-41D9-A471-750CBC605232}" v="1200" dt="2020-06-04T12:31:05.2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341" y="1663908"/>
            <a:ext cx="9787317" cy="3121661"/>
          </a:xfrm>
        </p:spPr>
        <p:txBody>
          <a:bodyPr>
            <a:normAutofit/>
          </a:bodyPr>
          <a:lstStyle/>
          <a:p>
            <a:r>
              <a:rPr lang="ko-KR" altLang="en-US" sz="8800" b="1" dirty="0">
                <a:latin typeface="+mn-ea"/>
                <a:ea typeface="+mn-ea"/>
              </a:rPr>
              <a:t>우리조국 대한민국</a:t>
            </a:r>
            <a:br>
              <a:rPr lang="en-US" altLang="ko-KR" sz="10000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r>
              <a:rPr lang="ko-KR" altLang="en-US" sz="7200" b="1" dirty="0">
                <a:latin typeface="+mn-ea"/>
                <a:ea typeface="+mn-ea"/>
              </a:rPr>
              <a:t>여행하기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endParaRPr lang="en-US" sz="8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경인일보 : 지난해 서울 지하철역 '몰카 신고' 1위는 '홍대입구역'… 2 ...">
            <a:extLst>
              <a:ext uri="{FF2B5EF4-FFF2-40B4-BE49-F238E27FC236}">
                <a16:creationId xmlns:a16="http://schemas.microsoft.com/office/drawing/2014/main" id="{98C92820-06F3-4301-A9A5-1FE78119E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69" y="763312"/>
            <a:ext cx="3171825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76FE178-F5A5-493C-A1D7-65A8EBCE451B}"/>
              </a:ext>
            </a:extLst>
          </p:cNvPr>
          <p:cNvSpPr/>
          <p:nvPr/>
        </p:nvSpPr>
        <p:spPr>
          <a:xfrm>
            <a:off x="8775437" y="1708133"/>
            <a:ext cx="401143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편리함</a:t>
            </a:r>
            <a:endParaRPr lang="en-US" altLang="ko-KR" sz="3600" dirty="0">
              <a:solidFill>
                <a:srgbClr val="E3DED1"/>
              </a:solidFill>
            </a:endParaRPr>
          </a:p>
          <a:p>
            <a:endParaRPr lang="en-US" altLang="ko-KR" sz="2000" dirty="0">
              <a:solidFill>
                <a:srgbClr val="E3DED1"/>
              </a:solidFill>
            </a:endParaRPr>
          </a:p>
          <a:p>
            <a:r>
              <a:rPr lang="ko-KR" altLang="en-US" sz="3600" dirty="0">
                <a:solidFill>
                  <a:srgbClr val="E3DED1"/>
                </a:solidFill>
              </a:rPr>
              <a:t>무료 </a:t>
            </a:r>
            <a:r>
              <a:rPr lang="en-US" altLang="ko-KR" sz="3600" dirty="0">
                <a:solidFill>
                  <a:srgbClr val="E3DED1"/>
                </a:solidFill>
              </a:rPr>
              <a:t>Wi-Fi</a:t>
            </a:r>
          </a:p>
          <a:p>
            <a:endParaRPr lang="en-US" altLang="ko-KR" sz="2000" dirty="0">
              <a:solidFill>
                <a:srgbClr val="E3DED1"/>
              </a:solidFill>
            </a:endParaRPr>
          </a:p>
          <a:p>
            <a:r>
              <a:rPr lang="ko-KR" altLang="en-US" sz="3600" dirty="0">
                <a:solidFill>
                  <a:srgbClr val="E3DED1"/>
                </a:solidFill>
              </a:rPr>
              <a:t>청결함</a:t>
            </a:r>
            <a:endParaRPr lang="en-US" altLang="ko-KR" sz="3600" dirty="0">
              <a:solidFill>
                <a:srgbClr val="E3DED1"/>
              </a:solidFill>
            </a:endParaRPr>
          </a:p>
          <a:p>
            <a:endParaRPr lang="en-US" altLang="ko-KR" sz="2000" dirty="0">
              <a:solidFill>
                <a:srgbClr val="E3DED1"/>
              </a:solidFill>
            </a:endParaRPr>
          </a:p>
          <a:p>
            <a:r>
              <a:rPr lang="ko-KR" altLang="en-US" sz="3600" dirty="0">
                <a:solidFill>
                  <a:srgbClr val="E3DED1"/>
                </a:solidFill>
              </a:rPr>
              <a:t>짧은 운행 간격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054409" y="176304"/>
            <a:ext cx="808318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>
                <a:latin typeface="+mn-ea"/>
                <a:ea typeface="+mn-ea"/>
              </a:rPr>
              <a:t>지하철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3" name="Graphic 2" descr="Train">
            <a:extLst>
              <a:ext uri="{FF2B5EF4-FFF2-40B4-BE49-F238E27FC236}">
                <a16:creationId xmlns:a16="http://schemas.microsoft.com/office/drawing/2014/main" id="{E10D6636-513A-4510-B14A-D748079BF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93434" y="1784739"/>
            <a:ext cx="470277" cy="470277"/>
          </a:xfrm>
          <a:prstGeom prst="rect">
            <a:avLst/>
          </a:prstGeom>
        </p:spPr>
      </p:pic>
      <p:pic>
        <p:nvPicPr>
          <p:cNvPr id="12" name="Graphic 11" descr="Train">
            <a:extLst>
              <a:ext uri="{FF2B5EF4-FFF2-40B4-BE49-F238E27FC236}">
                <a16:creationId xmlns:a16="http://schemas.microsoft.com/office/drawing/2014/main" id="{14FB5FE2-9A6A-4A5F-8A66-F5C323C45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87" y="2630212"/>
            <a:ext cx="470277" cy="470277"/>
          </a:xfrm>
          <a:prstGeom prst="rect">
            <a:avLst/>
          </a:prstGeom>
        </p:spPr>
      </p:pic>
      <p:pic>
        <p:nvPicPr>
          <p:cNvPr id="13" name="Graphic 12" descr="Train">
            <a:extLst>
              <a:ext uri="{FF2B5EF4-FFF2-40B4-BE49-F238E27FC236}">
                <a16:creationId xmlns:a16="http://schemas.microsoft.com/office/drawing/2014/main" id="{28D83E5F-2E09-4523-8A23-9EBF3159E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86" y="3475685"/>
            <a:ext cx="470277" cy="470277"/>
          </a:xfrm>
          <a:prstGeom prst="rect">
            <a:avLst/>
          </a:prstGeom>
        </p:spPr>
      </p:pic>
      <p:pic>
        <p:nvPicPr>
          <p:cNvPr id="14" name="Graphic 13" descr="Train">
            <a:extLst>
              <a:ext uri="{FF2B5EF4-FFF2-40B4-BE49-F238E27FC236}">
                <a16:creationId xmlns:a16="http://schemas.microsoft.com/office/drawing/2014/main" id="{3D5A6732-0115-49CC-9356-616AF02F5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93434" y="4367846"/>
            <a:ext cx="470277" cy="470277"/>
          </a:xfrm>
          <a:prstGeom prst="rect">
            <a:avLst/>
          </a:prstGeom>
        </p:spPr>
      </p:pic>
      <p:pic>
        <p:nvPicPr>
          <p:cNvPr id="2056" name="Picture 8" descr="서울지하철 개찰구 잘못들어가도 5분 이내면 'OK' | 연합뉴스">
            <a:extLst>
              <a:ext uri="{FF2B5EF4-FFF2-40B4-BE49-F238E27FC236}">
                <a16:creationId xmlns:a16="http://schemas.microsoft.com/office/drawing/2014/main" id="{9D942181-C7A3-413E-9EBC-F9F54E2691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63"/>
          <a:stretch/>
        </p:blipFill>
        <p:spPr bwMode="auto">
          <a:xfrm>
            <a:off x="3545572" y="1096757"/>
            <a:ext cx="4762500" cy="235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subway car&#10;&#10;Description automatically generated">
            <a:extLst>
              <a:ext uri="{FF2B5EF4-FFF2-40B4-BE49-F238E27FC236}">
                <a16:creationId xmlns:a16="http://schemas.microsoft.com/office/drawing/2014/main" id="{6FDC4B2F-F04D-42C5-99B4-C0B4B2D7216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230" y="3576119"/>
            <a:ext cx="3527842" cy="3105577"/>
          </a:xfrm>
          <a:prstGeom prst="rect">
            <a:avLst/>
          </a:prstGeom>
        </p:spPr>
      </p:pic>
      <p:pic>
        <p:nvPicPr>
          <p:cNvPr id="16" name="Picture 15" descr="A picture containing indoor, ceiling, train, platform&#10;&#10;Description automatically generated">
            <a:extLst>
              <a:ext uri="{FF2B5EF4-FFF2-40B4-BE49-F238E27FC236}">
                <a16:creationId xmlns:a16="http://schemas.microsoft.com/office/drawing/2014/main" id="{DBA6A999-D794-4814-A95A-5D6C8895A08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69" y="3576119"/>
            <a:ext cx="4405095" cy="310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83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EA746A51-CE0C-481C-8E12-38265080A5E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" t="5405" r="3126" b="3840"/>
          <a:stretch/>
        </p:blipFill>
        <p:spPr>
          <a:xfrm>
            <a:off x="2020526" y="816429"/>
            <a:ext cx="8150948" cy="59423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054409" y="44828"/>
            <a:ext cx="808318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>
                <a:latin typeface="+mn-ea"/>
                <a:ea typeface="+mn-ea"/>
              </a:rPr>
              <a:t>지하철 노선도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4271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281381" y="176304"/>
            <a:ext cx="808318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>
                <a:latin typeface="+mn-ea"/>
                <a:ea typeface="+mn-ea"/>
              </a:rPr>
              <a:t>버스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3D616B6-E41D-4E40-81FB-38500693ACB7}"/>
              </a:ext>
            </a:extLst>
          </p:cNvPr>
          <p:cNvPicPr/>
          <p:nvPr/>
        </p:nvPicPr>
        <p:blipFill rotWithShape="1">
          <a:blip r:embed="rId2"/>
          <a:srcRect l="1188" r="813"/>
          <a:stretch/>
        </p:blipFill>
        <p:spPr>
          <a:xfrm>
            <a:off x="87464" y="1221170"/>
            <a:ext cx="7219785" cy="528962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8891B54-0124-4283-A55D-B373CFC5D263}"/>
              </a:ext>
            </a:extLst>
          </p:cNvPr>
          <p:cNvSpPr/>
          <p:nvPr/>
        </p:nvSpPr>
        <p:spPr>
          <a:xfrm>
            <a:off x="7782005" y="2557490"/>
            <a:ext cx="6160867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>
                <a:solidFill>
                  <a:srgbClr val="E3DED1"/>
                </a:solidFill>
              </a:rPr>
              <a:t>빨간색 광역버스</a:t>
            </a:r>
            <a:endParaRPr lang="en-US" altLang="ko-KR" sz="2800" dirty="0">
              <a:solidFill>
                <a:srgbClr val="E3DED1"/>
              </a:solidFill>
            </a:endParaRPr>
          </a:p>
          <a:p>
            <a:pPr marL="571500" indent="-571500">
              <a:buFontTx/>
              <a:buChar char="-"/>
            </a:pPr>
            <a:r>
              <a:rPr lang="ko-KR" altLang="en-US" sz="2400" dirty="0">
                <a:solidFill>
                  <a:srgbClr val="E3DED1"/>
                </a:solidFill>
              </a:rPr>
              <a:t>서울시내와 교외 </a:t>
            </a:r>
            <a:endParaRPr lang="en-US" altLang="ko-KR" sz="2400" dirty="0">
              <a:solidFill>
                <a:srgbClr val="E3DED1"/>
              </a:solidFill>
            </a:endParaRPr>
          </a:p>
          <a:p>
            <a:endParaRPr lang="en-US" altLang="ko-KR" dirty="0">
              <a:solidFill>
                <a:srgbClr val="E3DED1"/>
              </a:solidFill>
            </a:endParaRPr>
          </a:p>
          <a:p>
            <a:r>
              <a:rPr lang="ko-KR" altLang="en-US" sz="2800" dirty="0">
                <a:solidFill>
                  <a:srgbClr val="E3DED1"/>
                </a:solidFill>
              </a:rPr>
              <a:t>파란색 간선버스</a:t>
            </a:r>
            <a:endParaRPr lang="en-US" altLang="ko-KR" sz="2800" dirty="0">
              <a:solidFill>
                <a:srgbClr val="E3DED1"/>
              </a:solidFill>
            </a:endParaRPr>
          </a:p>
          <a:p>
            <a:pPr marL="571500" indent="-571500">
              <a:buFontTx/>
              <a:buChar char="-"/>
            </a:pPr>
            <a:r>
              <a:rPr lang="ko-KR" altLang="en-US" sz="2400" dirty="0">
                <a:solidFill>
                  <a:srgbClr val="E3DED1"/>
                </a:solidFill>
              </a:rPr>
              <a:t>서울시의 서로 다른 구역</a:t>
            </a:r>
            <a:endParaRPr lang="en-US" altLang="ko-KR" sz="2400" dirty="0">
              <a:solidFill>
                <a:srgbClr val="E3DED1"/>
              </a:solidFill>
            </a:endParaRPr>
          </a:p>
          <a:p>
            <a:endParaRPr lang="en-US" altLang="ko-KR" dirty="0">
              <a:solidFill>
                <a:srgbClr val="E3DED1"/>
              </a:solidFill>
            </a:endParaRPr>
          </a:p>
          <a:p>
            <a:r>
              <a:rPr lang="ko-KR" altLang="en-US" sz="2800" dirty="0">
                <a:solidFill>
                  <a:srgbClr val="E3DED1"/>
                </a:solidFill>
              </a:rPr>
              <a:t>노란색 순환버스</a:t>
            </a:r>
            <a:endParaRPr lang="en-US" altLang="ko-KR" sz="2800" dirty="0">
              <a:solidFill>
                <a:srgbClr val="E3DED1"/>
              </a:solidFill>
            </a:endParaRPr>
          </a:p>
          <a:p>
            <a:pPr marL="571500" indent="-571500">
              <a:buFontTx/>
              <a:buChar char="-"/>
            </a:pPr>
            <a:r>
              <a:rPr lang="ko-KR" altLang="en-US" sz="2400" dirty="0">
                <a:solidFill>
                  <a:srgbClr val="E3DED1"/>
                </a:solidFill>
              </a:rPr>
              <a:t>서울 시내 중심부 순환</a:t>
            </a:r>
            <a:endParaRPr lang="en-US" altLang="ko-KR" sz="2400" dirty="0">
              <a:solidFill>
                <a:srgbClr val="E3DED1"/>
              </a:solidFill>
            </a:endParaRPr>
          </a:p>
          <a:p>
            <a:endParaRPr lang="en-US" altLang="ko-KR" dirty="0">
              <a:solidFill>
                <a:srgbClr val="E3DED1"/>
              </a:solidFill>
            </a:endParaRPr>
          </a:p>
          <a:p>
            <a:r>
              <a:rPr lang="ko-KR" altLang="en-US" sz="2800" dirty="0">
                <a:solidFill>
                  <a:srgbClr val="E3DED1"/>
                </a:solidFill>
              </a:rPr>
              <a:t>초록색 지선버스</a:t>
            </a:r>
            <a:endParaRPr lang="en-US" altLang="ko-KR" sz="2800" dirty="0">
              <a:solidFill>
                <a:srgbClr val="E3DED1"/>
              </a:solidFill>
            </a:endParaRPr>
          </a:p>
          <a:p>
            <a:pPr marL="571500" indent="-571500">
              <a:buFontTx/>
              <a:buChar char="-"/>
            </a:pPr>
            <a:r>
              <a:rPr lang="ko-KR" altLang="en-US" sz="2400" dirty="0">
                <a:solidFill>
                  <a:srgbClr val="E3DED1"/>
                </a:solidFill>
              </a:rPr>
              <a:t>지하철역과 간선버스 연결 </a:t>
            </a:r>
            <a:endParaRPr lang="en-US" sz="2400" dirty="0">
              <a:solidFill>
                <a:srgbClr val="E3DED1"/>
              </a:solidFill>
            </a:endParaRPr>
          </a:p>
        </p:txBody>
      </p:sp>
      <p:pic>
        <p:nvPicPr>
          <p:cNvPr id="17" name="Graphic 16" descr="Bus">
            <a:extLst>
              <a:ext uri="{FF2B5EF4-FFF2-40B4-BE49-F238E27FC236}">
                <a16:creationId xmlns:a16="http://schemas.microsoft.com/office/drawing/2014/main" id="{2E054D38-5E3C-442D-99CF-46416E415C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2476" y="2620698"/>
            <a:ext cx="364302" cy="364302"/>
          </a:xfrm>
          <a:prstGeom prst="rect">
            <a:avLst/>
          </a:prstGeom>
        </p:spPr>
      </p:pic>
      <p:pic>
        <p:nvPicPr>
          <p:cNvPr id="18" name="Graphic 17" descr="Bus">
            <a:extLst>
              <a:ext uri="{FF2B5EF4-FFF2-40B4-BE49-F238E27FC236}">
                <a16:creationId xmlns:a16="http://schemas.microsoft.com/office/drawing/2014/main" id="{CA65A4A9-7EF1-4E68-849A-FA75256E3C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5566" y="3713878"/>
            <a:ext cx="364302" cy="364302"/>
          </a:xfrm>
          <a:prstGeom prst="rect">
            <a:avLst/>
          </a:prstGeom>
        </p:spPr>
      </p:pic>
      <p:pic>
        <p:nvPicPr>
          <p:cNvPr id="19" name="Graphic 18" descr="Bus">
            <a:extLst>
              <a:ext uri="{FF2B5EF4-FFF2-40B4-BE49-F238E27FC236}">
                <a16:creationId xmlns:a16="http://schemas.microsoft.com/office/drawing/2014/main" id="{1FC8D9EE-790A-48F4-B2EF-72D9C01F9D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2476" y="4780443"/>
            <a:ext cx="364302" cy="364302"/>
          </a:xfrm>
          <a:prstGeom prst="rect">
            <a:avLst/>
          </a:prstGeom>
        </p:spPr>
      </p:pic>
      <p:pic>
        <p:nvPicPr>
          <p:cNvPr id="20" name="Graphic 19" descr="Bus">
            <a:extLst>
              <a:ext uri="{FF2B5EF4-FFF2-40B4-BE49-F238E27FC236}">
                <a16:creationId xmlns:a16="http://schemas.microsoft.com/office/drawing/2014/main" id="{46D297D0-F509-4AF0-847F-3398151D4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2476" y="5856054"/>
            <a:ext cx="364302" cy="364302"/>
          </a:xfrm>
          <a:prstGeom prst="rect">
            <a:avLst/>
          </a:prstGeom>
        </p:spPr>
      </p:pic>
      <p:pic>
        <p:nvPicPr>
          <p:cNvPr id="9" name="Picture 8" descr="A picture containing window, sitting, phone, bus&#10;&#10;Description automatically generated">
            <a:extLst>
              <a:ext uri="{FF2B5EF4-FFF2-40B4-BE49-F238E27FC236}">
                <a16:creationId xmlns:a16="http://schemas.microsoft.com/office/drawing/2014/main" id="{6927F182-6814-4F7E-AC06-14AAB74FA194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35" r="14236"/>
          <a:stretch/>
        </p:blipFill>
        <p:spPr>
          <a:xfrm>
            <a:off x="7206341" y="122607"/>
            <a:ext cx="2392077" cy="2245767"/>
          </a:xfrm>
          <a:prstGeom prst="rect">
            <a:avLst/>
          </a:prstGeom>
        </p:spPr>
      </p:pic>
      <p:pic>
        <p:nvPicPr>
          <p:cNvPr id="10" name="Picture 9" descr="A picture containing building, black, sitting, side&#10;&#10;Description automatically generated">
            <a:extLst>
              <a:ext uri="{FF2B5EF4-FFF2-40B4-BE49-F238E27FC236}">
                <a16:creationId xmlns:a16="http://schemas.microsoft.com/office/drawing/2014/main" id="{8A0CF6BC-CA63-42A7-9110-762949EB3D7A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5" r="29521"/>
          <a:stretch/>
        </p:blipFill>
        <p:spPr>
          <a:xfrm>
            <a:off x="9720941" y="125501"/>
            <a:ext cx="2324102" cy="224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45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6FE178-F5A5-493C-A1D7-65A8EBCE451B}"/>
              </a:ext>
            </a:extLst>
          </p:cNvPr>
          <p:cNvSpPr/>
          <p:nvPr/>
        </p:nvSpPr>
        <p:spPr>
          <a:xfrm>
            <a:off x="-1033462" y="366850"/>
            <a:ext cx="4321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일반택시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>
                <a:latin typeface="+mn-ea"/>
                <a:ea typeface="+mn-ea"/>
              </a:rPr>
              <a:t>택시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7727C6-BE17-42C9-BC98-78784C8485C2}"/>
              </a:ext>
            </a:extLst>
          </p:cNvPr>
          <p:cNvSpPr/>
          <p:nvPr/>
        </p:nvSpPr>
        <p:spPr>
          <a:xfrm>
            <a:off x="8869562" y="366849"/>
            <a:ext cx="4321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모범택시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B44D91-32AF-416F-B10F-5C7F77C6172E}"/>
              </a:ext>
            </a:extLst>
          </p:cNvPr>
          <p:cNvSpPr/>
          <p:nvPr/>
        </p:nvSpPr>
        <p:spPr>
          <a:xfrm>
            <a:off x="395378" y="6221574"/>
            <a:ext cx="4321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대형택시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pic>
        <p:nvPicPr>
          <p:cNvPr id="4098" name="Picture 2" descr="주황색 택시는 무슨택시? 꽃담황토색 택시 : 네이버 블로그">
            <a:extLst>
              <a:ext uri="{FF2B5EF4-FFF2-40B4-BE49-F238E27FC236}">
                <a16:creationId xmlns:a16="http://schemas.microsoft.com/office/drawing/2014/main" id="{E6DEA35A-5617-49A9-A8EC-1999CA31D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" t="9165" r="3278" b="2593"/>
          <a:stretch/>
        </p:blipFill>
        <p:spPr bwMode="auto">
          <a:xfrm>
            <a:off x="898215" y="1013181"/>
            <a:ext cx="5237641" cy="268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택시가 검은색이면 모두 모범택시일까? : 네이버 포스트">
            <a:extLst>
              <a:ext uri="{FF2B5EF4-FFF2-40B4-BE49-F238E27FC236}">
                <a16:creationId xmlns:a16="http://schemas.microsoft.com/office/drawing/2014/main" id="{66173D1D-5D6A-4C97-934D-AF22F012F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" t="23490" r="3318"/>
          <a:stretch/>
        </p:blipFill>
        <p:spPr bwMode="auto">
          <a:xfrm>
            <a:off x="5983728" y="1013181"/>
            <a:ext cx="5237641" cy="268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차량 외부사진">
            <a:extLst>
              <a:ext uri="{FF2B5EF4-FFF2-40B4-BE49-F238E27FC236}">
                <a16:creationId xmlns:a16="http://schemas.microsoft.com/office/drawing/2014/main" id="{3598EE43-6819-4D5A-BFE6-9A042693B1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" t="9885" r="6175" b="14988"/>
          <a:stretch/>
        </p:blipFill>
        <p:spPr bwMode="auto">
          <a:xfrm>
            <a:off x="110562" y="3538139"/>
            <a:ext cx="5237641" cy="268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인터내셔널택시 - 서울 - 인터내셔널택시의 리뷰 - 트립어드바이저">
            <a:extLst>
              <a:ext uri="{FF2B5EF4-FFF2-40B4-BE49-F238E27FC236}">
                <a16:creationId xmlns:a16="http://schemas.microsoft.com/office/drawing/2014/main" id="{07572632-DAB7-4795-8650-84857549A7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0" r="5916"/>
          <a:stretch/>
        </p:blipFill>
        <p:spPr bwMode="auto">
          <a:xfrm>
            <a:off x="6843795" y="3538139"/>
            <a:ext cx="5237641" cy="268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B303B1D-6B27-4230-B444-43C9ABFA64BE}"/>
              </a:ext>
            </a:extLst>
          </p:cNvPr>
          <p:cNvSpPr/>
          <p:nvPr/>
        </p:nvSpPr>
        <p:spPr>
          <a:xfrm>
            <a:off x="7301899" y="6221574"/>
            <a:ext cx="4321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인터내셔널택시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683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>
                <a:latin typeface="+mn-ea"/>
                <a:ea typeface="+mn-ea"/>
              </a:rPr>
              <a:t>고속버스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B44D91-32AF-416F-B10F-5C7F77C6172E}"/>
              </a:ext>
            </a:extLst>
          </p:cNvPr>
          <p:cNvSpPr/>
          <p:nvPr/>
        </p:nvSpPr>
        <p:spPr>
          <a:xfrm>
            <a:off x="6439999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프리미엄 고속버스 내부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pic>
        <p:nvPicPr>
          <p:cNvPr id="12" name="Picture 11" descr="A truck is parked on the side of a building&#10;&#10;Description automatically generated">
            <a:extLst>
              <a:ext uri="{FF2B5EF4-FFF2-40B4-BE49-F238E27FC236}">
                <a16:creationId xmlns:a16="http://schemas.microsoft.com/office/drawing/2014/main" id="{B5FE93A7-4BD9-46A4-A57F-65F00E0A341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33" y="1172193"/>
            <a:ext cx="5689750" cy="4938898"/>
          </a:xfrm>
          <a:prstGeom prst="rect">
            <a:avLst/>
          </a:prstGeom>
        </p:spPr>
      </p:pic>
      <p:pic>
        <p:nvPicPr>
          <p:cNvPr id="14" name="Picture 13" descr="A yellow chair in a room&#10;&#10;Description automatically generated">
            <a:extLst>
              <a:ext uri="{FF2B5EF4-FFF2-40B4-BE49-F238E27FC236}">
                <a16:creationId xmlns:a16="http://schemas.microsoft.com/office/drawing/2014/main" id="{80D43024-8F19-4CD3-821E-A97158C4B3F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959" y="1172193"/>
            <a:ext cx="5689749" cy="493889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4E43ACF-3EDD-4338-981F-F9C91DCA74FF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서울고속버스터미널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9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흥(Hng) ㅣ 입석 축소, 노후열차 교체…새마을·무궁화호 서비스 확 바뀐다">
            <a:extLst>
              <a:ext uri="{FF2B5EF4-FFF2-40B4-BE49-F238E27FC236}">
                <a16:creationId xmlns:a16="http://schemas.microsoft.com/office/drawing/2014/main" id="{A68B8547-FFCB-4F6E-AB96-7E433CBF2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9" r="27199"/>
          <a:stretch/>
        </p:blipFill>
        <p:spPr bwMode="auto">
          <a:xfrm>
            <a:off x="6177477" y="1172193"/>
            <a:ext cx="5782144" cy="493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large passenger jet sitting on top of a building&#10;&#10;Description automatically generated">
            <a:extLst>
              <a:ext uri="{FF2B5EF4-FFF2-40B4-BE49-F238E27FC236}">
                <a16:creationId xmlns:a16="http://schemas.microsoft.com/office/drawing/2014/main" id="{9CEFB224-8D5D-424A-8594-E13C5FBAE57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80" y="1172193"/>
            <a:ext cx="5689750" cy="49388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>
                <a:latin typeface="+mn-ea"/>
                <a:ea typeface="+mn-ea"/>
              </a:rPr>
              <a:t>기차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B44D91-32AF-416F-B10F-5C7F77C6172E}"/>
              </a:ext>
            </a:extLst>
          </p:cNvPr>
          <p:cNvSpPr/>
          <p:nvPr/>
        </p:nvSpPr>
        <p:spPr>
          <a:xfrm>
            <a:off x="6403780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무궁화호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E43ACF-3EDD-4338-981F-F9C91DCA74FF}"/>
              </a:ext>
            </a:extLst>
          </p:cNvPr>
          <p:cNvSpPr/>
          <p:nvPr/>
        </p:nvSpPr>
        <p:spPr>
          <a:xfrm>
            <a:off x="440042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고속열차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66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arge passenger jet sitting on top of a runway&#10;&#10;Description automatically generated">
            <a:extLst>
              <a:ext uri="{FF2B5EF4-FFF2-40B4-BE49-F238E27FC236}">
                <a16:creationId xmlns:a16="http://schemas.microsoft.com/office/drawing/2014/main" id="{CC8149CE-F90D-4240-809C-0975B954387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477" y="1132963"/>
            <a:ext cx="5782144" cy="4978128"/>
          </a:xfrm>
          <a:prstGeom prst="rect">
            <a:avLst/>
          </a:prstGeom>
        </p:spPr>
      </p:pic>
      <p:pic>
        <p:nvPicPr>
          <p:cNvPr id="9" name="Picture 8" descr="A store front at night&#10;&#10;Description automatically generated">
            <a:extLst>
              <a:ext uri="{FF2B5EF4-FFF2-40B4-BE49-F238E27FC236}">
                <a16:creationId xmlns:a16="http://schemas.microsoft.com/office/drawing/2014/main" id="{7E7A6FFF-8463-4DBC-8B6E-966C2DBF372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79" y="1172193"/>
            <a:ext cx="5782144" cy="49388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>
                <a:latin typeface="+mn-ea"/>
                <a:ea typeface="+mn-ea"/>
              </a:rPr>
              <a:t>비행기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B44D91-32AF-416F-B10F-5C7F77C6172E}"/>
              </a:ext>
            </a:extLst>
          </p:cNvPr>
          <p:cNvSpPr/>
          <p:nvPr/>
        </p:nvSpPr>
        <p:spPr>
          <a:xfrm>
            <a:off x="6403780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제주공항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E43ACF-3EDD-4338-981F-F9C91DCA74FF}"/>
              </a:ext>
            </a:extLst>
          </p:cNvPr>
          <p:cNvSpPr/>
          <p:nvPr/>
        </p:nvSpPr>
        <p:spPr>
          <a:xfrm>
            <a:off x="440042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김포국제공항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471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arge ship docked in a harbor next to a body of water&#10;&#10;Description automatically generated">
            <a:extLst>
              <a:ext uri="{FF2B5EF4-FFF2-40B4-BE49-F238E27FC236}">
                <a16:creationId xmlns:a16="http://schemas.microsoft.com/office/drawing/2014/main" id="{9330BC41-E94C-47EA-9759-35DD21FA135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30" y="1172193"/>
            <a:ext cx="5876870" cy="5391568"/>
          </a:xfrm>
          <a:prstGeom prst="rect">
            <a:avLst/>
          </a:prstGeom>
        </p:spPr>
      </p:pic>
      <p:pic>
        <p:nvPicPr>
          <p:cNvPr id="11" name="Picture 10" descr="A large jetliner sitting on top of a sign&#10;&#10;Description automatically generated">
            <a:extLst>
              <a:ext uri="{FF2B5EF4-FFF2-40B4-BE49-F238E27FC236}">
                <a16:creationId xmlns:a16="http://schemas.microsoft.com/office/drawing/2014/main" id="{14C88E75-BF2C-4BA7-A7BA-7CD965B3C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877" y="1146314"/>
            <a:ext cx="5782144" cy="541744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>
                <a:latin typeface="+mn-ea"/>
                <a:ea typeface="+mn-ea"/>
              </a:rPr>
              <a:t>배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74611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여수 여행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8F2BA66A-244A-4FF2-BDC3-8BF1BBBB167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9" b="2606"/>
          <a:stretch/>
        </p:blipFill>
        <p:spPr>
          <a:xfrm>
            <a:off x="718227" y="977777"/>
            <a:ext cx="5184628" cy="57353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B964245-52AC-4B2C-B590-B5055AA0D805}"/>
              </a:ext>
            </a:extLst>
          </p:cNvPr>
          <p:cNvSpPr/>
          <p:nvPr/>
        </p:nvSpPr>
        <p:spPr>
          <a:xfrm>
            <a:off x="6233337" y="1675637"/>
            <a:ext cx="595866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E3DED1"/>
                </a:solidFill>
              </a:rPr>
              <a:t>• </a:t>
            </a:r>
            <a:r>
              <a:rPr lang="ko-KR" altLang="en-US" sz="4400" dirty="0">
                <a:solidFill>
                  <a:srgbClr val="E3DED1"/>
                </a:solidFill>
              </a:rPr>
              <a:t>전라남도 동남부  </a:t>
            </a:r>
            <a:endParaRPr lang="en-US" altLang="ko-KR" sz="4400" dirty="0">
              <a:solidFill>
                <a:srgbClr val="E3DED1"/>
              </a:solidFill>
            </a:endParaRPr>
          </a:p>
          <a:p>
            <a:r>
              <a:rPr lang="en-US" altLang="ko-KR" sz="4400" dirty="0">
                <a:solidFill>
                  <a:srgbClr val="E3DED1"/>
                </a:solidFill>
              </a:rPr>
              <a:t>   </a:t>
            </a:r>
            <a:r>
              <a:rPr lang="ko-KR" altLang="en-US" sz="4400" dirty="0">
                <a:solidFill>
                  <a:srgbClr val="E3DED1"/>
                </a:solidFill>
              </a:rPr>
              <a:t>여수반도에 위치</a:t>
            </a:r>
            <a:endParaRPr lang="en-US" altLang="ko-KR" sz="4400" dirty="0">
              <a:solidFill>
                <a:srgbClr val="E3DED1"/>
              </a:solidFill>
            </a:endParaRPr>
          </a:p>
          <a:p>
            <a:endParaRPr lang="en-US" altLang="ko-KR" sz="2800" dirty="0">
              <a:solidFill>
                <a:srgbClr val="E3DED1"/>
              </a:solidFill>
            </a:endParaRPr>
          </a:p>
          <a:p>
            <a:r>
              <a:rPr lang="en-US" altLang="ko-KR" sz="4400" dirty="0">
                <a:solidFill>
                  <a:srgbClr val="E3DED1"/>
                </a:solidFill>
              </a:rPr>
              <a:t>• </a:t>
            </a:r>
            <a:r>
              <a:rPr lang="ko-KR" altLang="en-US" sz="4400" dirty="0">
                <a:solidFill>
                  <a:srgbClr val="E3DED1"/>
                </a:solidFill>
              </a:rPr>
              <a:t>남해안을 대표하는 </a:t>
            </a:r>
            <a:endParaRPr lang="en-US" altLang="ko-KR" sz="4400" dirty="0">
              <a:solidFill>
                <a:srgbClr val="E3DED1"/>
              </a:solidFill>
            </a:endParaRPr>
          </a:p>
          <a:p>
            <a:r>
              <a:rPr lang="en-US" altLang="ko-KR" sz="4400" dirty="0">
                <a:solidFill>
                  <a:srgbClr val="E3DED1"/>
                </a:solidFill>
              </a:rPr>
              <a:t>   </a:t>
            </a:r>
            <a:r>
              <a:rPr lang="ko-KR" altLang="en-US" sz="4400" dirty="0">
                <a:solidFill>
                  <a:srgbClr val="E3DED1"/>
                </a:solidFill>
              </a:rPr>
              <a:t>도시</a:t>
            </a:r>
            <a:endParaRPr lang="en-US" altLang="ko-KR" sz="4400" dirty="0">
              <a:solidFill>
                <a:srgbClr val="E3DED1"/>
              </a:solidFill>
            </a:endParaRPr>
          </a:p>
          <a:p>
            <a:endParaRPr lang="en-US" altLang="ko-KR" sz="2800" dirty="0">
              <a:solidFill>
                <a:srgbClr val="E3DED1"/>
              </a:solidFill>
            </a:endParaRPr>
          </a:p>
          <a:p>
            <a:r>
              <a:rPr lang="en-US" altLang="ko-KR" sz="4400" dirty="0">
                <a:solidFill>
                  <a:srgbClr val="E3DED1"/>
                </a:solidFill>
              </a:rPr>
              <a:t>• 365</a:t>
            </a:r>
            <a:r>
              <a:rPr lang="ko-KR" altLang="en-US" sz="4400" dirty="0">
                <a:solidFill>
                  <a:srgbClr val="E3DED1"/>
                </a:solidFill>
              </a:rPr>
              <a:t>개의 </a:t>
            </a:r>
            <a:r>
              <a:rPr lang="ko-KR" altLang="en-US" sz="4400" dirty="0" err="1">
                <a:solidFill>
                  <a:srgbClr val="E3DED1"/>
                </a:solidFill>
              </a:rPr>
              <a:t>부속섬</a:t>
            </a:r>
            <a:endParaRPr lang="en-US" altLang="ko-KR" sz="44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94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210606" y="91687"/>
            <a:ext cx="7856846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여수 여행 교통수단</a:t>
            </a:r>
            <a:endParaRPr lang="en-US" sz="5000" dirty="0">
              <a:latin typeface="+mn-ea"/>
              <a:ea typeface="+mn-ea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ECBECF9-859E-40D7-B6AD-63923FC145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0507"/>
              </p:ext>
            </p:extLst>
          </p:nvPr>
        </p:nvGraphicFramePr>
        <p:xfrm>
          <a:off x="398351" y="1131680"/>
          <a:ext cx="11362100" cy="5459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3277">
                  <a:extLst>
                    <a:ext uri="{9D8B030D-6E8A-4147-A177-3AD203B41FA5}">
                      <a16:colId xmlns:a16="http://schemas.microsoft.com/office/drawing/2014/main" val="2965389913"/>
                    </a:ext>
                  </a:extLst>
                </a:gridCol>
                <a:gridCol w="3142756">
                  <a:extLst>
                    <a:ext uri="{9D8B030D-6E8A-4147-A177-3AD203B41FA5}">
                      <a16:colId xmlns:a16="http://schemas.microsoft.com/office/drawing/2014/main" val="1533933134"/>
                    </a:ext>
                  </a:extLst>
                </a:gridCol>
                <a:gridCol w="3295462">
                  <a:extLst>
                    <a:ext uri="{9D8B030D-6E8A-4147-A177-3AD203B41FA5}">
                      <a16:colId xmlns:a16="http://schemas.microsoft.com/office/drawing/2014/main" val="2240954441"/>
                    </a:ext>
                  </a:extLst>
                </a:gridCol>
                <a:gridCol w="3150605">
                  <a:extLst>
                    <a:ext uri="{9D8B030D-6E8A-4147-A177-3AD203B41FA5}">
                      <a16:colId xmlns:a16="http://schemas.microsoft.com/office/drawing/2014/main" val="1145254366"/>
                    </a:ext>
                  </a:extLst>
                </a:gridCol>
              </a:tblGrid>
              <a:tr h="1364811">
                <a:tc>
                  <a:txBody>
                    <a:bodyPr/>
                    <a:lstStyle/>
                    <a:p>
                      <a:pPr algn="ctr"/>
                      <a:endParaRPr lang="en-US" altLang="ko-KR" sz="1100" dirty="0"/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교통</a:t>
                      </a:r>
                      <a:endParaRPr lang="en-US" altLang="ko-KR" sz="32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수단</a:t>
                      </a:r>
                      <a:endParaRPr lang="en-US" sz="3200" dirty="0">
                        <a:solidFill>
                          <a:srgbClr val="E3DED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endParaRPr lang="en-US" altLang="ko-KR" sz="10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비행기</a:t>
                      </a:r>
                      <a:endParaRPr lang="en-US" sz="3200" dirty="0">
                        <a:solidFill>
                          <a:srgbClr val="E3DED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endParaRPr lang="en-US" altLang="ko-KR" sz="10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기차</a:t>
                      </a:r>
                      <a:r>
                        <a:rPr lang="en-US" altLang="ko-KR" sz="3200" dirty="0">
                          <a:solidFill>
                            <a:srgbClr val="E3DED1"/>
                          </a:solidFill>
                        </a:rPr>
                        <a:t>(KTX)</a:t>
                      </a:r>
                      <a:endParaRPr lang="en-US" sz="3200" dirty="0">
                        <a:solidFill>
                          <a:srgbClr val="E3DED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endParaRPr lang="en-US" altLang="ko-KR" sz="10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고속버스</a:t>
                      </a:r>
                      <a:endParaRPr lang="en-US" sz="3200" dirty="0">
                        <a:solidFill>
                          <a:srgbClr val="E3DED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967459"/>
                  </a:ext>
                </a:extLst>
              </a:tr>
              <a:tr h="1364811">
                <a:tc>
                  <a:txBody>
                    <a:bodyPr/>
                    <a:lstStyle/>
                    <a:p>
                      <a:pPr algn="ctr"/>
                      <a:endParaRPr lang="en-US" altLang="ko-KR" sz="800" dirty="0"/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소요</a:t>
                      </a:r>
                      <a:endParaRPr lang="en-US" altLang="ko-KR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시간</a:t>
                      </a:r>
                      <a:endParaRPr lang="en-US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/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김포공항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여수공항</a:t>
                      </a:r>
                      <a:endParaRPr lang="en-US" altLang="ko-KR" sz="24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분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/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서울역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여수엑스포역</a:t>
                      </a:r>
                      <a:endParaRPr lang="en-US" altLang="ko-KR" sz="24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시간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800" dirty="0"/>
                    </a:p>
                    <a:p>
                      <a:pPr algn="ctr"/>
                      <a:r>
                        <a:rPr lang="ko-KR" altLang="en-US" sz="2400" dirty="0" err="1">
                          <a:latin typeface="+mn-ea"/>
                          <a:ea typeface="+mn-ea"/>
                        </a:rPr>
                        <a:t>센트럴시티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호남선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)-</a:t>
                      </a: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여수종합버스터미널</a:t>
                      </a:r>
                      <a:endParaRPr lang="en-US" altLang="ko-KR" sz="24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분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692213"/>
                  </a:ext>
                </a:extLst>
              </a:tr>
              <a:tr h="1364811">
                <a:tc>
                  <a:txBody>
                    <a:bodyPr/>
                    <a:lstStyle/>
                    <a:p>
                      <a:pPr algn="ctr"/>
                      <a:endParaRPr lang="en-US" altLang="ko-KR" sz="11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요금</a:t>
                      </a:r>
                      <a:endParaRPr lang="en-US" altLang="ko-KR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0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성인</a:t>
                      </a:r>
                      <a:r>
                        <a:rPr lang="en-US" altLang="ko-KR" sz="20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algn="ctr"/>
                      <a:r>
                        <a:rPr lang="en-US" altLang="ko-KR" sz="16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ko-KR" altLang="en-US" sz="16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altLang="ko-KR" sz="16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6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월 기준</a:t>
                      </a:r>
                      <a:endParaRPr lang="en-US" sz="16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lang="en-US" sz="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sz="2400" dirty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만원 대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~8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만원 대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좌석 등급과 출발 시간에 따라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45,100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원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~66,500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원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버스 등급과 출발 시간에 따라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22,300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원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~36,600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원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3964"/>
                  </a:ext>
                </a:extLst>
              </a:tr>
              <a:tr h="1364811">
                <a:tc>
                  <a:txBody>
                    <a:bodyPr/>
                    <a:lstStyle/>
                    <a:p>
                      <a:pPr algn="ctr"/>
                      <a:endParaRPr lang="en-US" altLang="ko-KR" sz="11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고려</a:t>
                      </a:r>
                      <a:endParaRPr lang="en-US" altLang="ko-KR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사항</a:t>
                      </a:r>
                      <a:endParaRPr lang="en-US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공항 가는 시간과 공항에서의 대기 시간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기차역 가는 시간과 기차 배차 간격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버스터미널 가는 시간과 버스 배차 간격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991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15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4F7045-1B8B-4422-9330-0BC8BF606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D0B3BD-E968-4364-878A-47D3A6AEF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lose up of a map&#10;&#10;Description automatically generated">
            <a:extLst>
              <a:ext uri="{FF2B5EF4-FFF2-40B4-BE49-F238E27FC236}">
                <a16:creationId xmlns:a16="http://schemas.microsoft.com/office/drawing/2014/main" id="{40402789-140F-429B-A32B-F0401C14F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40278" y="643467"/>
            <a:ext cx="10511443" cy="55710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8E5BCBF-E5D0-444B-A584-4A5FF79F9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347" y="482600"/>
            <a:ext cx="11240496" cy="5892800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7272DEC-D367-4720-91D2-730CA14E965E}"/>
              </a:ext>
            </a:extLst>
          </p:cNvPr>
          <p:cNvSpPr/>
          <p:nvPr/>
        </p:nvSpPr>
        <p:spPr>
          <a:xfrm>
            <a:off x="7282650" y="2527587"/>
            <a:ext cx="2139043" cy="1110343"/>
          </a:xfrm>
          <a:prstGeom prst="ellipse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AAFBCFD-7357-489D-97E7-760F6EDAC84E}"/>
              </a:ext>
            </a:extLst>
          </p:cNvPr>
          <p:cNvSpPr/>
          <p:nvPr/>
        </p:nvSpPr>
        <p:spPr>
          <a:xfrm>
            <a:off x="4836974" y="2984464"/>
            <a:ext cx="424543" cy="522513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Curved Down 4">
            <a:extLst>
              <a:ext uri="{FF2B5EF4-FFF2-40B4-BE49-F238E27FC236}">
                <a16:creationId xmlns:a16="http://schemas.microsoft.com/office/drawing/2014/main" id="{C2E3481E-9436-4C17-A9CC-0617BB2DC2F8}"/>
              </a:ext>
            </a:extLst>
          </p:cNvPr>
          <p:cNvSpPr/>
          <p:nvPr/>
        </p:nvSpPr>
        <p:spPr>
          <a:xfrm rot="21300297" flipH="1">
            <a:off x="4911046" y="2257967"/>
            <a:ext cx="2659625" cy="623976"/>
          </a:xfrm>
          <a:prstGeom prst="curvedDownArrow">
            <a:avLst>
              <a:gd name="adj1" fmla="val 15509"/>
              <a:gd name="adj2" fmla="val 50643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2EE0B47-2136-4DC0-BB3E-21E003AD2F4E}"/>
              </a:ext>
            </a:extLst>
          </p:cNvPr>
          <p:cNvGrpSpPr/>
          <p:nvPr/>
        </p:nvGrpSpPr>
        <p:grpSpPr>
          <a:xfrm rot="20733002">
            <a:off x="5727364" y="2008724"/>
            <a:ext cx="918706" cy="453784"/>
            <a:chOff x="3162300" y="1052755"/>
            <a:chExt cx="5103921" cy="2521023"/>
          </a:xfrm>
        </p:grpSpPr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C707B928-0188-496B-9FD5-17982FA3AF78}"/>
                </a:ext>
              </a:extLst>
            </p:cNvPr>
            <p:cNvSpPr>
              <a:spLocks/>
            </p:cNvSpPr>
            <p:nvPr/>
          </p:nvSpPr>
          <p:spPr bwMode="auto">
            <a:xfrm rot="1113160" flipH="1">
              <a:off x="6033083" y="1234348"/>
              <a:ext cx="1355507" cy="649830"/>
            </a:xfrm>
            <a:custGeom>
              <a:avLst/>
              <a:gdLst>
                <a:gd name="T0" fmla="*/ 882 w 3298"/>
                <a:gd name="T1" fmla="*/ 1515 h 1515"/>
                <a:gd name="T2" fmla="*/ 30 w 3298"/>
                <a:gd name="T3" fmla="*/ 271 h 1515"/>
                <a:gd name="T4" fmla="*/ 17 w 3298"/>
                <a:gd name="T5" fmla="*/ 249 h 1515"/>
                <a:gd name="T6" fmla="*/ 2 w 3298"/>
                <a:gd name="T7" fmla="*/ 203 h 1515"/>
                <a:gd name="T8" fmla="*/ 0 w 3298"/>
                <a:gd name="T9" fmla="*/ 157 h 1515"/>
                <a:gd name="T10" fmla="*/ 10 w 3298"/>
                <a:gd name="T11" fmla="*/ 112 h 1515"/>
                <a:gd name="T12" fmla="*/ 32 w 3298"/>
                <a:gd name="T13" fmla="*/ 72 h 1515"/>
                <a:gd name="T14" fmla="*/ 62 w 3298"/>
                <a:gd name="T15" fmla="*/ 39 h 1515"/>
                <a:gd name="T16" fmla="*/ 101 w 3298"/>
                <a:gd name="T17" fmla="*/ 14 h 1515"/>
                <a:gd name="T18" fmla="*/ 147 w 3298"/>
                <a:gd name="T19" fmla="*/ 1 h 1515"/>
                <a:gd name="T20" fmla="*/ 173 w 3298"/>
                <a:gd name="T21" fmla="*/ 0 h 1515"/>
                <a:gd name="T22" fmla="*/ 1318 w 3298"/>
                <a:gd name="T23" fmla="*/ 0 h 1515"/>
                <a:gd name="T24" fmla="*/ 1344 w 3298"/>
                <a:gd name="T25" fmla="*/ 1 h 1515"/>
                <a:gd name="T26" fmla="*/ 1393 w 3298"/>
                <a:gd name="T27" fmla="*/ 16 h 1515"/>
                <a:gd name="T28" fmla="*/ 1414 w 3298"/>
                <a:gd name="T29" fmla="*/ 29 h 1515"/>
                <a:gd name="T30" fmla="*/ 3298 w 3298"/>
                <a:gd name="T31" fmla="*/ 1299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8" h="1515">
                  <a:moveTo>
                    <a:pt x="882" y="1515"/>
                  </a:moveTo>
                  <a:lnTo>
                    <a:pt x="30" y="271"/>
                  </a:lnTo>
                  <a:lnTo>
                    <a:pt x="17" y="249"/>
                  </a:lnTo>
                  <a:lnTo>
                    <a:pt x="2" y="203"/>
                  </a:lnTo>
                  <a:lnTo>
                    <a:pt x="0" y="157"/>
                  </a:lnTo>
                  <a:lnTo>
                    <a:pt x="10" y="112"/>
                  </a:lnTo>
                  <a:lnTo>
                    <a:pt x="32" y="72"/>
                  </a:lnTo>
                  <a:lnTo>
                    <a:pt x="62" y="39"/>
                  </a:lnTo>
                  <a:lnTo>
                    <a:pt x="101" y="14"/>
                  </a:lnTo>
                  <a:lnTo>
                    <a:pt x="147" y="1"/>
                  </a:lnTo>
                  <a:lnTo>
                    <a:pt x="173" y="0"/>
                  </a:lnTo>
                  <a:lnTo>
                    <a:pt x="1318" y="0"/>
                  </a:lnTo>
                  <a:lnTo>
                    <a:pt x="1344" y="1"/>
                  </a:lnTo>
                  <a:lnTo>
                    <a:pt x="1393" y="16"/>
                  </a:lnTo>
                  <a:lnTo>
                    <a:pt x="1414" y="29"/>
                  </a:lnTo>
                  <a:lnTo>
                    <a:pt x="3298" y="1299"/>
                  </a:lnTo>
                </a:path>
              </a:pathLst>
            </a:custGeom>
            <a:solidFill>
              <a:srgbClr val="E3DED1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3B74A29F-F510-4462-9F77-A5C817287909}"/>
                </a:ext>
              </a:extLst>
            </p:cNvPr>
            <p:cNvSpPr>
              <a:spLocks/>
            </p:cNvSpPr>
            <p:nvPr/>
          </p:nvSpPr>
          <p:spPr bwMode="auto">
            <a:xfrm rot="1113160" flipH="1">
              <a:off x="3218802" y="1054507"/>
              <a:ext cx="5047419" cy="1567314"/>
            </a:xfrm>
            <a:custGeom>
              <a:avLst/>
              <a:gdLst>
                <a:gd name="T0" fmla="*/ 12289 w 12289"/>
                <a:gd name="T1" fmla="*/ 2635 h 3653"/>
                <a:gd name="T2" fmla="*/ 12259 w 12289"/>
                <a:gd name="T3" fmla="*/ 2753 h 3653"/>
                <a:gd name="T4" fmla="*/ 12193 w 12289"/>
                <a:gd name="T5" fmla="*/ 2852 h 3653"/>
                <a:gd name="T6" fmla="*/ 12098 w 12289"/>
                <a:gd name="T7" fmla="*/ 2927 h 3653"/>
                <a:gd name="T8" fmla="*/ 12011 w 12289"/>
                <a:gd name="T9" fmla="*/ 2962 h 3653"/>
                <a:gd name="T10" fmla="*/ 11303 w 12289"/>
                <a:gd name="T11" fmla="*/ 3143 h 3653"/>
                <a:gd name="T12" fmla="*/ 10172 w 12289"/>
                <a:gd name="T13" fmla="*/ 3378 h 3653"/>
                <a:gd name="T14" fmla="*/ 9030 w 12289"/>
                <a:gd name="T15" fmla="*/ 3542 h 3653"/>
                <a:gd name="T16" fmla="*/ 7879 w 12289"/>
                <a:gd name="T17" fmla="*/ 3633 h 3653"/>
                <a:gd name="T18" fmla="*/ 7012 w 12289"/>
                <a:gd name="T19" fmla="*/ 3653 h 3653"/>
                <a:gd name="T20" fmla="*/ 1390 w 12289"/>
                <a:gd name="T21" fmla="*/ 3652 h 3653"/>
                <a:gd name="T22" fmla="*/ 1132 w 12289"/>
                <a:gd name="T23" fmla="*/ 3614 h 3653"/>
                <a:gd name="T24" fmla="*/ 893 w 12289"/>
                <a:gd name="T25" fmla="*/ 3529 h 3653"/>
                <a:gd name="T26" fmla="*/ 677 w 12289"/>
                <a:gd name="T27" fmla="*/ 3404 h 3653"/>
                <a:gd name="T28" fmla="*/ 488 w 12289"/>
                <a:gd name="T29" fmla="*/ 3241 h 3653"/>
                <a:gd name="T30" fmla="*/ 333 w 12289"/>
                <a:gd name="T31" fmla="*/ 3047 h 3653"/>
                <a:gd name="T32" fmla="*/ 216 w 12289"/>
                <a:gd name="T33" fmla="*/ 2825 h 3653"/>
                <a:gd name="T34" fmla="*/ 141 w 12289"/>
                <a:gd name="T35" fmla="*/ 2580 h 3653"/>
                <a:gd name="T36" fmla="*/ 117 w 12289"/>
                <a:gd name="T37" fmla="*/ 2384 h 3653"/>
                <a:gd name="T38" fmla="*/ 32 w 12289"/>
                <a:gd name="T39" fmla="*/ 857 h 3653"/>
                <a:gd name="T40" fmla="*/ 0 w 12289"/>
                <a:gd name="T41" fmla="*/ 279 h 3653"/>
                <a:gd name="T42" fmla="*/ 9 w 12289"/>
                <a:gd name="T43" fmla="*/ 197 h 3653"/>
                <a:gd name="T44" fmla="*/ 55 w 12289"/>
                <a:gd name="T45" fmla="*/ 102 h 3653"/>
                <a:gd name="T46" fmla="*/ 134 w 12289"/>
                <a:gd name="T47" fmla="*/ 33 h 3653"/>
                <a:gd name="T48" fmla="*/ 236 w 12289"/>
                <a:gd name="T49" fmla="*/ 1 h 3653"/>
                <a:gd name="T50" fmla="*/ 742 w 12289"/>
                <a:gd name="T51" fmla="*/ 0 h 3653"/>
                <a:gd name="T52" fmla="*/ 890 w 12289"/>
                <a:gd name="T53" fmla="*/ 16 h 3653"/>
                <a:gd name="T54" fmla="*/ 1070 w 12289"/>
                <a:gd name="T55" fmla="*/ 88 h 3653"/>
                <a:gd name="T56" fmla="*/ 1220 w 12289"/>
                <a:gd name="T57" fmla="*/ 209 h 3653"/>
                <a:gd name="T58" fmla="*/ 1329 w 12289"/>
                <a:gd name="T59" fmla="*/ 371 h 3653"/>
                <a:gd name="T60" fmla="*/ 1711 w 12289"/>
                <a:gd name="T61" fmla="*/ 1364 h 3653"/>
                <a:gd name="T62" fmla="*/ 9331 w 12289"/>
                <a:gd name="T63" fmla="*/ 687 h 3653"/>
                <a:gd name="T64" fmla="*/ 9577 w 12289"/>
                <a:gd name="T65" fmla="*/ 716 h 3653"/>
                <a:gd name="T66" fmla="*/ 9805 w 12289"/>
                <a:gd name="T67" fmla="*/ 806 h 3653"/>
                <a:gd name="T68" fmla="*/ 10001 w 12289"/>
                <a:gd name="T69" fmla="*/ 956 h 3653"/>
                <a:gd name="T70" fmla="*/ 10118 w 12289"/>
                <a:gd name="T71" fmla="*/ 1102 h 3653"/>
                <a:gd name="T72" fmla="*/ 12027 w 12289"/>
                <a:gd name="T73" fmla="*/ 2247 h 3653"/>
                <a:gd name="T74" fmla="*/ 12109 w 12289"/>
                <a:gd name="T75" fmla="*/ 2283 h 3653"/>
                <a:gd name="T76" fmla="*/ 12199 w 12289"/>
                <a:gd name="T77" fmla="*/ 2359 h 3653"/>
                <a:gd name="T78" fmla="*/ 12233 w 12289"/>
                <a:gd name="T79" fmla="*/ 2405 h 3653"/>
                <a:gd name="T80" fmla="*/ 12279 w 12289"/>
                <a:gd name="T81" fmla="*/ 2514 h 3653"/>
                <a:gd name="T82" fmla="*/ 12289 w 12289"/>
                <a:gd name="T83" fmla="*/ 2603 h 3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289" h="3653">
                  <a:moveTo>
                    <a:pt x="12289" y="2603"/>
                  </a:moveTo>
                  <a:lnTo>
                    <a:pt x="12289" y="2635"/>
                  </a:lnTo>
                  <a:lnTo>
                    <a:pt x="12279" y="2695"/>
                  </a:lnTo>
                  <a:lnTo>
                    <a:pt x="12259" y="2753"/>
                  </a:lnTo>
                  <a:lnTo>
                    <a:pt x="12230" y="2806"/>
                  </a:lnTo>
                  <a:lnTo>
                    <a:pt x="12193" y="2852"/>
                  </a:lnTo>
                  <a:lnTo>
                    <a:pt x="12150" y="2894"/>
                  </a:lnTo>
                  <a:lnTo>
                    <a:pt x="12098" y="2927"/>
                  </a:lnTo>
                  <a:lnTo>
                    <a:pt x="12042" y="2953"/>
                  </a:lnTo>
                  <a:lnTo>
                    <a:pt x="12011" y="2962"/>
                  </a:lnTo>
                  <a:lnTo>
                    <a:pt x="11584" y="3072"/>
                  </a:lnTo>
                  <a:lnTo>
                    <a:pt x="11303" y="3143"/>
                  </a:lnTo>
                  <a:lnTo>
                    <a:pt x="10740" y="3270"/>
                  </a:lnTo>
                  <a:lnTo>
                    <a:pt x="10172" y="3378"/>
                  </a:lnTo>
                  <a:lnTo>
                    <a:pt x="9602" y="3469"/>
                  </a:lnTo>
                  <a:lnTo>
                    <a:pt x="9030" y="3542"/>
                  </a:lnTo>
                  <a:lnTo>
                    <a:pt x="8456" y="3597"/>
                  </a:lnTo>
                  <a:lnTo>
                    <a:pt x="7879" y="3633"/>
                  </a:lnTo>
                  <a:lnTo>
                    <a:pt x="7302" y="3652"/>
                  </a:lnTo>
                  <a:lnTo>
                    <a:pt x="7012" y="3653"/>
                  </a:lnTo>
                  <a:lnTo>
                    <a:pt x="1456" y="3653"/>
                  </a:lnTo>
                  <a:lnTo>
                    <a:pt x="1390" y="3652"/>
                  </a:lnTo>
                  <a:lnTo>
                    <a:pt x="1259" y="3639"/>
                  </a:lnTo>
                  <a:lnTo>
                    <a:pt x="1132" y="3614"/>
                  </a:lnTo>
                  <a:lnTo>
                    <a:pt x="1011" y="3577"/>
                  </a:lnTo>
                  <a:lnTo>
                    <a:pt x="893" y="3529"/>
                  </a:lnTo>
                  <a:lnTo>
                    <a:pt x="782" y="3471"/>
                  </a:lnTo>
                  <a:lnTo>
                    <a:pt x="677" y="3404"/>
                  </a:lnTo>
                  <a:lnTo>
                    <a:pt x="579" y="3327"/>
                  </a:lnTo>
                  <a:lnTo>
                    <a:pt x="488" y="3241"/>
                  </a:lnTo>
                  <a:lnTo>
                    <a:pt x="406" y="3147"/>
                  </a:lnTo>
                  <a:lnTo>
                    <a:pt x="333" y="3047"/>
                  </a:lnTo>
                  <a:lnTo>
                    <a:pt x="269" y="2938"/>
                  </a:lnTo>
                  <a:lnTo>
                    <a:pt x="216" y="2825"/>
                  </a:lnTo>
                  <a:lnTo>
                    <a:pt x="173" y="2705"/>
                  </a:lnTo>
                  <a:lnTo>
                    <a:pt x="141" y="2580"/>
                  </a:lnTo>
                  <a:lnTo>
                    <a:pt x="121" y="2450"/>
                  </a:lnTo>
                  <a:lnTo>
                    <a:pt x="117" y="2384"/>
                  </a:lnTo>
                  <a:lnTo>
                    <a:pt x="33" y="871"/>
                  </a:lnTo>
                  <a:lnTo>
                    <a:pt x="32" y="857"/>
                  </a:lnTo>
                  <a:lnTo>
                    <a:pt x="32" y="842"/>
                  </a:lnTo>
                  <a:lnTo>
                    <a:pt x="0" y="279"/>
                  </a:lnTo>
                  <a:lnTo>
                    <a:pt x="0" y="250"/>
                  </a:lnTo>
                  <a:lnTo>
                    <a:pt x="9" y="197"/>
                  </a:lnTo>
                  <a:lnTo>
                    <a:pt x="27" y="147"/>
                  </a:lnTo>
                  <a:lnTo>
                    <a:pt x="55" y="102"/>
                  </a:lnTo>
                  <a:lnTo>
                    <a:pt x="91" y="65"/>
                  </a:lnTo>
                  <a:lnTo>
                    <a:pt x="134" y="33"/>
                  </a:lnTo>
                  <a:lnTo>
                    <a:pt x="183" y="13"/>
                  </a:lnTo>
                  <a:lnTo>
                    <a:pt x="236" y="1"/>
                  </a:lnTo>
                  <a:lnTo>
                    <a:pt x="265" y="0"/>
                  </a:lnTo>
                  <a:lnTo>
                    <a:pt x="742" y="0"/>
                  </a:lnTo>
                  <a:lnTo>
                    <a:pt x="792" y="1"/>
                  </a:lnTo>
                  <a:lnTo>
                    <a:pt x="890" y="16"/>
                  </a:lnTo>
                  <a:lnTo>
                    <a:pt x="982" y="46"/>
                  </a:lnTo>
                  <a:lnTo>
                    <a:pt x="1070" y="88"/>
                  </a:lnTo>
                  <a:lnTo>
                    <a:pt x="1149" y="142"/>
                  </a:lnTo>
                  <a:lnTo>
                    <a:pt x="1220" y="209"/>
                  </a:lnTo>
                  <a:lnTo>
                    <a:pt x="1280" y="285"/>
                  </a:lnTo>
                  <a:lnTo>
                    <a:pt x="1329" y="371"/>
                  </a:lnTo>
                  <a:lnTo>
                    <a:pt x="1348" y="418"/>
                  </a:lnTo>
                  <a:lnTo>
                    <a:pt x="1711" y="1364"/>
                  </a:lnTo>
                  <a:lnTo>
                    <a:pt x="9268" y="691"/>
                  </a:lnTo>
                  <a:lnTo>
                    <a:pt x="9331" y="687"/>
                  </a:lnTo>
                  <a:lnTo>
                    <a:pt x="9457" y="693"/>
                  </a:lnTo>
                  <a:lnTo>
                    <a:pt x="9577" y="716"/>
                  </a:lnTo>
                  <a:lnTo>
                    <a:pt x="9694" y="753"/>
                  </a:lnTo>
                  <a:lnTo>
                    <a:pt x="9805" y="806"/>
                  </a:lnTo>
                  <a:lnTo>
                    <a:pt x="9907" y="874"/>
                  </a:lnTo>
                  <a:lnTo>
                    <a:pt x="10001" y="956"/>
                  </a:lnTo>
                  <a:lnTo>
                    <a:pt x="10083" y="1050"/>
                  </a:lnTo>
                  <a:lnTo>
                    <a:pt x="10118" y="1102"/>
                  </a:lnTo>
                  <a:lnTo>
                    <a:pt x="10578" y="1806"/>
                  </a:lnTo>
                  <a:lnTo>
                    <a:pt x="12027" y="2247"/>
                  </a:lnTo>
                  <a:lnTo>
                    <a:pt x="12056" y="2257"/>
                  </a:lnTo>
                  <a:lnTo>
                    <a:pt x="12109" y="2283"/>
                  </a:lnTo>
                  <a:lnTo>
                    <a:pt x="12157" y="2318"/>
                  </a:lnTo>
                  <a:lnTo>
                    <a:pt x="12199" y="2359"/>
                  </a:lnTo>
                  <a:lnTo>
                    <a:pt x="12217" y="2381"/>
                  </a:lnTo>
                  <a:lnTo>
                    <a:pt x="12233" y="2405"/>
                  </a:lnTo>
                  <a:lnTo>
                    <a:pt x="12261" y="2457"/>
                  </a:lnTo>
                  <a:lnTo>
                    <a:pt x="12279" y="2514"/>
                  </a:lnTo>
                  <a:lnTo>
                    <a:pt x="12289" y="2573"/>
                  </a:lnTo>
                  <a:lnTo>
                    <a:pt x="12289" y="2603"/>
                  </a:lnTo>
                  <a:close/>
                </a:path>
              </a:pathLst>
            </a:custGeom>
            <a:solidFill>
              <a:schemeClr val="tx1">
                <a:lumMod val="95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90ABA555-95A2-46B9-A8F7-DC68DC6B2C0A}"/>
                </a:ext>
              </a:extLst>
            </p:cNvPr>
            <p:cNvSpPr>
              <a:spLocks/>
            </p:cNvSpPr>
            <p:nvPr/>
          </p:nvSpPr>
          <p:spPr bwMode="auto">
            <a:xfrm rot="1113160" flipH="1">
              <a:off x="3162300" y="1415731"/>
              <a:ext cx="5033865" cy="1194144"/>
            </a:xfrm>
            <a:custGeom>
              <a:avLst/>
              <a:gdLst>
                <a:gd name="T0" fmla="*/ 12256 w 12256"/>
                <a:gd name="T1" fmla="*/ 1764 h 2782"/>
                <a:gd name="T2" fmla="*/ 12226 w 12256"/>
                <a:gd name="T3" fmla="*/ 1882 h 2782"/>
                <a:gd name="T4" fmla="*/ 12160 w 12256"/>
                <a:gd name="T5" fmla="*/ 1981 h 2782"/>
                <a:gd name="T6" fmla="*/ 12065 w 12256"/>
                <a:gd name="T7" fmla="*/ 2056 h 2782"/>
                <a:gd name="T8" fmla="*/ 11978 w 12256"/>
                <a:gd name="T9" fmla="*/ 2091 h 2782"/>
                <a:gd name="T10" fmla="*/ 11270 w 12256"/>
                <a:gd name="T11" fmla="*/ 2272 h 2782"/>
                <a:gd name="T12" fmla="*/ 10139 w 12256"/>
                <a:gd name="T13" fmla="*/ 2507 h 2782"/>
                <a:gd name="T14" fmla="*/ 8997 w 12256"/>
                <a:gd name="T15" fmla="*/ 2671 h 2782"/>
                <a:gd name="T16" fmla="*/ 7846 w 12256"/>
                <a:gd name="T17" fmla="*/ 2762 h 2782"/>
                <a:gd name="T18" fmla="*/ 6979 w 12256"/>
                <a:gd name="T19" fmla="*/ 2782 h 2782"/>
                <a:gd name="T20" fmla="*/ 1357 w 12256"/>
                <a:gd name="T21" fmla="*/ 2781 h 2782"/>
                <a:gd name="T22" fmla="*/ 1099 w 12256"/>
                <a:gd name="T23" fmla="*/ 2743 h 2782"/>
                <a:gd name="T24" fmla="*/ 860 w 12256"/>
                <a:gd name="T25" fmla="*/ 2658 h 2782"/>
                <a:gd name="T26" fmla="*/ 644 w 12256"/>
                <a:gd name="T27" fmla="*/ 2533 h 2782"/>
                <a:gd name="T28" fmla="*/ 455 w 12256"/>
                <a:gd name="T29" fmla="*/ 2370 h 2782"/>
                <a:gd name="T30" fmla="*/ 300 w 12256"/>
                <a:gd name="T31" fmla="*/ 2176 h 2782"/>
                <a:gd name="T32" fmla="*/ 183 w 12256"/>
                <a:gd name="T33" fmla="*/ 1954 h 2782"/>
                <a:gd name="T34" fmla="*/ 108 w 12256"/>
                <a:gd name="T35" fmla="*/ 1709 h 2782"/>
                <a:gd name="T36" fmla="*/ 84 w 12256"/>
                <a:gd name="T37" fmla="*/ 1513 h 2782"/>
                <a:gd name="T38" fmla="*/ 6 w 12256"/>
                <a:gd name="T39" fmla="*/ 92 h 2782"/>
                <a:gd name="T40" fmla="*/ 66 w 12256"/>
                <a:gd name="T41" fmla="*/ 480 h 2782"/>
                <a:gd name="T42" fmla="*/ 199 w 12256"/>
                <a:gd name="T43" fmla="*/ 879 h 2782"/>
                <a:gd name="T44" fmla="*/ 334 w 12256"/>
                <a:gd name="T45" fmla="*/ 1125 h 2782"/>
                <a:gd name="T46" fmla="*/ 477 w 12256"/>
                <a:gd name="T47" fmla="*/ 1316 h 2782"/>
                <a:gd name="T48" fmla="*/ 653 w 12256"/>
                <a:gd name="T49" fmla="*/ 1498 h 2782"/>
                <a:gd name="T50" fmla="*/ 869 w 12256"/>
                <a:gd name="T51" fmla="*/ 1670 h 2782"/>
                <a:gd name="T52" fmla="*/ 1125 w 12256"/>
                <a:gd name="T53" fmla="*/ 1827 h 2782"/>
                <a:gd name="T54" fmla="*/ 1429 w 12256"/>
                <a:gd name="T55" fmla="*/ 1970 h 2782"/>
                <a:gd name="T56" fmla="*/ 1782 w 12256"/>
                <a:gd name="T57" fmla="*/ 2093 h 2782"/>
                <a:gd name="T58" fmla="*/ 2188 w 12256"/>
                <a:gd name="T59" fmla="*/ 2196 h 2782"/>
                <a:gd name="T60" fmla="*/ 2652 w 12256"/>
                <a:gd name="T61" fmla="*/ 2273 h 2782"/>
                <a:gd name="T62" fmla="*/ 3176 w 12256"/>
                <a:gd name="T63" fmla="*/ 2327 h 2782"/>
                <a:gd name="T64" fmla="*/ 3766 w 12256"/>
                <a:gd name="T65" fmla="*/ 2350 h 2782"/>
                <a:gd name="T66" fmla="*/ 4249 w 12256"/>
                <a:gd name="T67" fmla="*/ 2350 h 2782"/>
                <a:gd name="T68" fmla="*/ 5549 w 12256"/>
                <a:gd name="T69" fmla="*/ 2324 h 2782"/>
                <a:gd name="T70" fmla="*/ 6827 w 12256"/>
                <a:gd name="T71" fmla="*/ 2266 h 2782"/>
                <a:gd name="T72" fmla="*/ 8050 w 12256"/>
                <a:gd name="T73" fmla="*/ 2177 h 2782"/>
                <a:gd name="T74" fmla="*/ 9179 w 12256"/>
                <a:gd name="T75" fmla="*/ 2057 h 2782"/>
                <a:gd name="T76" fmla="*/ 10183 w 12256"/>
                <a:gd name="T77" fmla="*/ 1910 h 2782"/>
                <a:gd name="T78" fmla="*/ 11022 w 12256"/>
                <a:gd name="T79" fmla="*/ 1738 h 2782"/>
                <a:gd name="T80" fmla="*/ 11666 w 12256"/>
                <a:gd name="T81" fmla="*/ 1540 h 2782"/>
                <a:gd name="T82" fmla="*/ 11950 w 12256"/>
                <a:gd name="T83" fmla="*/ 1405 h 2782"/>
                <a:gd name="T84" fmla="*/ 12023 w 12256"/>
                <a:gd name="T85" fmla="*/ 1386 h 2782"/>
                <a:gd name="T86" fmla="*/ 12124 w 12256"/>
                <a:gd name="T87" fmla="*/ 1447 h 2782"/>
                <a:gd name="T88" fmla="*/ 12184 w 12256"/>
                <a:gd name="T89" fmla="*/ 1510 h 2782"/>
                <a:gd name="T90" fmla="*/ 12228 w 12256"/>
                <a:gd name="T91" fmla="*/ 1586 h 2782"/>
                <a:gd name="T92" fmla="*/ 12256 w 12256"/>
                <a:gd name="T93" fmla="*/ 1702 h 2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56" h="2782">
                  <a:moveTo>
                    <a:pt x="12256" y="1732"/>
                  </a:moveTo>
                  <a:lnTo>
                    <a:pt x="12256" y="1764"/>
                  </a:lnTo>
                  <a:lnTo>
                    <a:pt x="12246" y="1824"/>
                  </a:lnTo>
                  <a:lnTo>
                    <a:pt x="12226" y="1882"/>
                  </a:lnTo>
                  <a:lnTo>
                    <a:pt x="12197" y="1935"/>
                  </a:lnTo>
                  <a:lnTo>
                    <a:pt x="12160" y="1981"/>
                  </a:lnTo>
                  <a:lnTo>
                    <a:pt x="12117" y="2023"/>
                  </a:lnTo>
                  <a:lnTo>
                    <a:pt x="12065" y="2056"/>
                  </a:lnTo>
                  <a:lnTo>
                    <a:pt x="12009" y="2082"/>
                  </a:lnTo>
                  <a:lnTo>
                    <a:pt x="11978" y="2091"/>
                  </a:lnTo>
                  <a:lnTo>
                    <a:pt x="11551" y="2201"/>
                  </a:lnTo>
                  <a:lnTo>
                    <a:pt x="11270" y="2272"/>
                  </a:lnTo>
                  <a:lnTo>
                    <a:pt x="10707" y="2399"/>
                  </a:lnTo>
                  <a:lnTo>
                    <a:pt x="10139" y="2507"/>
                  </a:lnTo>
                  <a:lnTo>
                    <a:pt x="9569" y="2598"/>
                  </a:lnTo>
                  <a:lnTo>
                    <a:pt x="8997" y="2671"/>
                  </a:lnTo>
                  <a:lnTo>
                    <a:pt x="8423" y="2726"/>
                  </a:lnTo>
                  <a:lnTo>
                    <a:pt x="7846" y="2762"/>
                  </a:lnTo>
                  <a:lnTo>
                    <a:pt x="7269" y="2781"/>
                  </a:lnTo>
                  <a:lnTo>
                    <a:pt x="6979" y="2782"/>
                  </a:lnTo>
                  <a:lnTo>
                    <a:pt x="1423" y="2782"/>
                  </a:lnTo>
                  <a:lnTo>
                    <a:pt x="1357" y="2781"/>
                  </a:lnTo>
                  <a:lnTo>
                    <a:pt x="1226" y="2768"/>
                  </a:lnTo>
                  <a:lnTo>
                    <a:pt x="1099" y="2743"/>
                  </a:lnTo>
                  <a:lnTo>
                    <a:pt x="978" y="2706"/>
                  </a:lnTo>
                  <a:lnTo>
                    <a:pt x="860" y="2658"/>
                  </a:lnTo>
                  <a:lnTo>
                    <a:pt x="749" y="2600"/>
                  </a:lnTo>
                  <a:lnTo>
                    <a:pt x="644" y="2533"/>
                  </a:lnTo>
                  <a:lnTo>
                    <a:pt x="546" y="2456"/>
                  </a:lnTo>
                  <a:lnTo>
                    <a:pt x="455" y="2370"/>
                  </a:lnTo>
                  <a:lnTo>
                    <a:pt x="373" y="2276"/>
                  </a:lnTo>
                  <a:lnTo>
                    <a:pt x="300" y="2176"/>
                  </a:lnTo>
                  <a:lnTo>
                    <a:pt x="236" y="2067"/>
                  </a:lnTo>
                  <a:lnTo>
                    <a:pt x="183" y="1954"/>
                  </a:lnTo>
                  <a:lnTo>
                    <a:pt x="140" y="1834"/>
                  </a:lnTo>
                  <a:lnTo>
                    <a:pt x="108" y="1709"/>
                  </a:lnTo>
                  <a:lnTo>
                    <a:pt x="88" y="1579"/>
                  </a:lnTo>
                  <a:lnTo>
                    <a:pt x="84" y="1513"/>
                  </a:lnTo>
                  <a:lnTo>
                    <a:pt x="0" y="0"/>
                  </a:lnTo>
                  <a:lnTo>
                    <a:pt x="6" y="92"/>
                  </a:lnTo>
                  <a:lnTo>
                    <a:pt x="29" y="284"/>
                  </a:lnTo>
                  <a:lnTo>
                    <a:pt x="66" y="480"/>
                  </a:lnTo>
                  <a:lnTo>
                    <a:pt x="121" y="680"/>
                  </a:lnTo>
                  <a:lnTo>
                    <a:pt x="199" y="879"/>
                  </a:lnTo>
                  <a:lnTo>
                    <a:pt x="275" y="1027"/>
                  </a:lnTo>
                  <a:lnTo>
                    <a:pt x="334" y="1125"/>
                  </a:lnTo>
                  <a:lnTo>
                    <a:pt x="402" y="1220"/>
                  </a:lnTo>
                  <a:lnTo>
                    <a:pt x="477" y="1316"/>
                  </a:lnTo>
                  <a:lnTo>
                    <a:pt x="560" y="1408"/>
                  </a:lnTo>
                  <a:lnTo>
                    <a:pt x="653" y="1498"/>
                  </a:lnTo>
                  <a:lnTo>
                    <a:pt x="756" y="1585"/>
                  </a:lnTo>
                  <a:lnTo>
                    <a:pt x="869" y="1670"/>
                  </a:lnTo>
                  <a:lnTo>
                    <a:pt x="991" y="1751"/>
                  </a:lnTo>
                  <a:lnTo>
                    <a:pt x="1125" y="1827"/>
                  </a:lnTo>
                  <a:lnTo>
                    <a:pt x="1270" y="1900"/>
                  </a:lnTo>
                  <a:lnTo>
                    <a:pt x="1429" y="1970"/>
                  </a:lnTo>
                  <a:lnTo>
                    <a:pt x="1599" y="2033"/>
                  </a:lnTo>
                  <a:lnTo>
                    <a:pt x="1782" y="2093"/>
                  </a:lnTo>
                  <a:lnTo>
                    <a:pt x="1978" y="2147"/>
                  </a:lnTo>
                  <a:lnTo>
                    <a:pt x="2188" y="2196"/>
                  </a:lnTo>
                  <a:lnTo>
                    <a:pt x="2413" y="2237"/>
                  </a:lnTo>
                  <a:lnTo>
                    <a:pt x="2652" y="2273"/>
                  </a:lnTo>
                  <a:lnTo>
                    <a:pt x="2906" y="2304"/>
                  </a:lnTo>
                  <a:lnTo>
                    <a:pt x="3176" y="2327"/>
                  </a:lnTo>
                  <a:lnTo>
                    <a:pt x="3462" y="2341"/>
                  </a:lnTo>
                  <a:lnTo>
                    <a:pt x="3766" y="2350"/>
                  </a:lnTo>
                  <a:lnTo>
                    <a:pt x="3925" y="2350"/>
                  </a:lnTo>
                  <a:lnTo>
                    <a:pt x="4249" y="2350"/>
                  </a:lnTo>
                  <a:lnTo>
                    <a:pt x="4900" y="2341"/>
                  </a:lnTo>
                  <a:lnTo>
                    <a:pt x="5549" y="2324"/>
                  </a:lnTo>
                  <a:lnTo>
                    <a:pt x="6193" y="2299"/>
                  </a:lnTo>
                  <a:lnTo>
                    <a:pt x="6827" y="2266"/>
                  </a:lnTo>
                  <a:lnTo>
                    <a:pt x="7448" y="2225"/>
                  </a:lnTo>
                  <a:lnTo>
                    <a:pt x="8050" y="2177"/>
                  </a:lnTo>
                  <a:lnTo>
                    <a:pt x="8629" y="2121"/>
                  </a:lnTo>
                  <a:lnTo>
                    <a:pt x="9179" y="2057"/>
                  </a:lnTo>
                  <a:lnTo>
                    <a:pt x="9699" y="1987"/>
                  </a:lnTo>
                  <a:lnTo>
                    <a:pt x="10183" y="1910"/>
                  </a:lnTo>
                  <a:lnTo>
                    <a:pt x="10625" y="1827"/>
                  </a:lnTo>
                  <a:lnTo>
                    <a:pt x="11022" y="1738"/>
                  </a:lnTo>
                  <a:lnTo>
                    <a:pt x="11371" y="1643"/>
                  </a:lnTo>
                  <a:lnTo>
                    <a:pt x="11666" y="1540"/>
                  </a:lnTo>
                  <a:lnTo>
                    <a:pt x="11846" y="1460"/>
                  </a:lnTo>
                  <a:lnTo>
                    <a:pt x="11950" y="1405"/>
                  </a:lnTo>
                  <a:lnTo>
                    <a:pt x="11994" y="1376"/>
                  </a:lnTo>
                  <a:lnTo>
                    <a:pt x="12023" y="1386"/>
                  </a:lnTo>
                  <a:lnTo>
                    <a:pt x="12076" y="1412"/>
                  </a:lnTo>
                  <a:lnTo>
                    <a:pt x="12124" y="1447"/>
                  </a:lnTo>
                  <a:lnTo>
                    <a:pt x="12166" y="1488"/>
                  </a:lnTo>
                  <a:lnTo>
                    <a:pt x="12184" y="1510"/>
                  </a:lnTo>
                  <a:lnTo>
                    <a:pt x="12200" y="1534"/>
                  </a:lnTo>
                  <a:lnTo>
                    <a:pt x="12228" y="1586"/>
                  </a:lnTo>
                  <a:lnTo>
                    <a:pt x="12246" y="1643"/>
                  </a:lnTo>
                  <a:lnTo>
                    <a:pt x="12256" y="1702"/>
                  </a:lnTo>
                  <a:lnTo>
                    <a:pt x="12256" y="1732"/>
                  </a:lnTo>
                  <a:close/>
                </a:path>
              </a:pathLst>
            </a:custGeom>
            <a:solidFill>
              <a:srgbClr val="E3DED1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531E9234-4CA3-447B-945F-B0B5CD602738}"/>
                </a:ext>
              </a:extLst>
            </p:cNvPr>
            <p:cNvSpPr>
              <a:spLocks/>
            </p:cNvSpPr>
            <p:nvPr/>
          </p:nvSpPr>
          <p:spPr bwMode="auto">
            <a:xfrm rot="1113160" flipH="1">
              <a:off x="4033182" y="1052755"/>
              <a:ext cx="638320" cy="361590"/>
            </a:xfrm>
            <a:custGeom>
              <a:avLst/>
              <a:gdLst>
                <a:gd name="T0" fmla="*/ 1555 w 1555"/>
                <a:gd name="T1" fmla="*/ 661 h 844"/>
                <a:gd name="T2" fmla="*/ 834 w 1555"/>
                <a:gd name="T3" fmla="*/ 825 h 844"/>
                <a:gd name="T4" fmla="*/ 769 w 1555"/>
                <a:gd name="T5" fmla="*/ 838 h 844"/>
                <a:gd name="T6" fmla="*/ 641 w 1555"/>
                <a:gd name="T7" fmla="*/ 844 h 844"/>
                <a:gd name="T8" fmla="*/ 516 w 1555"/>
                <a:gd name="T9" fmla="*/ 828 h 844"/>
                <a:gd name="T10" fmla="*/ 398 w 1555"/>
                <a:gd name="T11" fmla="*/ 791 h 844"/>
                <a:gd name="T12" fmla="*/ 287 w 1555"/>
                <a:gd name="T13" fmla="*/ 733 h 844"/>
                <a:gd name="T14" fmla="*/ 187 w 1555"/>
                <a:gd name="T15" fmla="*/ 658 h 844"/>
                <a:gd name="T16" fmla="*/ 101 w 1555"/>
                <a:gd name="T17" fmla="*/ 565 h 844"/>
                <a:gd name="T18" fmla="*/ 32 w 1555"/>
                <a:gd name="T19" fmla="*/ 457 h 844"/>
                <a:gd name="T20" fmla="*/ 4 w 1555"/>
                <a:gd name="T21" fmla="*/ 398 h 844"/>
                <a:gd name="T22" fmla="*/ 4 w 1555"/>
                <a:gd name="T23" fmla="*/ 398 h 844"/>
                <a:gd name="T24" fmla="*/ 0 w 1555"/>
                <a:gd name="T25" fmla="*/ 382 h 844"/>
                <a:gd name="T26" fmla="*/ 1 w 1555"/>
                <a:gd name="T27" fmla="*/ 351 h 844"/>
                <a:gd name="T28" fmla="*/ 14 w 1555"/>
                <a:gd name="T29" fmla="*/ 326 h 844"/>
                <a:gd name="T30" fmla="*/ 37 w 1555"/>
                <a:gd name="T31" fmla="*/ 305 h 844"/>
                <a:gd name="T32" fmla="*/ 52 w 1555"/>
                <a:gd name="T33" fmla="*/ 300 h 844"/>
                <a:gd name="T34" fmla="*/ 1123 w 1555"/>
                <a:gd name="T35" fmla="*/ 0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55" h="844">
                  <a:moveTo>
                    <a:pt x="1555" y="661"/>
                  </a:moveTo>
                  <a:lnTo>
                    <a:pt x="834" y="825"/>
                  </a:lnTo>
                  <a:lnTo>
                    <a:pt x="769" y="838"/>
                  </a:lnTo>
                  <a:lnTo>
                    <a:pt x="641" y="844"/>
                  </a:lnTo>
                  <a:lnTo>
                    <a:pt x="516" y="828"/>
                  </a:lnTo>
                  <a:lnTo>
                    <a:pt x="398" y="791"/>
                  </a:lnTo>
                  <a:lnTo>
                    <a:pt x="287" y="733"/>
                  </a:lnTo>
                  <a:lnTo>
                    <a:pt x="187" y="658"/>
                  </a:lnTo>
                  <a:lnTo>
                    <a:pt x="101" y="565"/>
                  </a:lnTo>
                  <a:lnTo>
                    <a:pt x="32" y="457"/>
                  </a:lnTo>
                  <a:lnTo>
                    <a:pt x="4" y="398"/>
                  </a:lnTo>
                  <a:lnTo>
                    <a:pt x="4" y="398"/>
                  </a:lnTo>
                  <a:lnTo>
                    <a:pt x="0" y="382"/>
                  </a:lnTo>
                  <a:lnTo>
                    <a:pt x="1" y="351"/>
                  </a:lnTo>
                  <a:lnTo>
                    <a:pt x="14" y="326"/>
                  </a:lnTo>
                  <a:lnTo>
                    <a:pt x="37" y="305"/>
                  </a:lnTo>
                  <a:lnTo>
                    <a:pt x="52" y="300"/>
                  </a:lnTo>
                  <a:lnTo>
                    <a:pt x="1123" y="0"/>
                  </a:lnTo>
                </a:path>
              </a:pathLst>
            </a:custGeom>
            <a:solidFill>
              <a:schemeClr val="bg1">
                <a:lumMod val="75000"/>
                <a:lumOff val="25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FCAC8D78-6838-468D-A2E3-93337FAF7F35}"/>
                </a:ext>
              </a:extLst>
            </p:cNvPr>
            <p:cNvSpPr>
              <a:spLocks/>
            </p:cNvSpPr>
            <p:nvPr/>
          </p:nvSpPr>
          <p:spPr bwMode="auto">
            <a:xfrm rot="1113160" flipH="1">
              <a:off x="4857425" y="2541769"/>
              <a:ext cx="2022172" cy="1032009"/>
            </a:xfrm>
            <a:custGeom>
              <a:avLst/>
              <a:gdLst>
                <a:gd name="T0" fmla="*/ 1472 w 4923"/>
                <a:gd name="T1" fmla="*/ 0 h 2408"/>
                <a:gd name="T2" fmla="*/ 4923 w 4923"/>
                <a:gd name="T3" fmla="*/ 0 h 2408"/>
                <a:gd name="T4" fmla="*/ 1401 w 4923"/>
                <a:gd name="T5" fmla="*/ 2375 h 2408"/>
                <a:gd name="T6" fmla="*/ 1375 w 4923"/>
                <a:gd name="T7" fmla="*/ 2390 h 2408"/>
                <a:gd name="T8" fmla="*/ 1321 w 4923"/>
                <a:gd name="T9" fmla="*/ 2407 h 2408"/>
                <a:gd name="T10" fmla="*/ 1292 w 4923"/>
                <a:gd name="T11" fmla="*/ 2408 h 2408"/>
                <a:gd name="T12" fmla="*/ 193 w 4923"/>
                <a:gd name="T13" fmla="*/ 2408 h 2408"/>
                <a:gd name="T14" fmla="*/ 165 w 4923"/>
                <a:gd name="T15" fmla="*/ 2407 h 2408"/>
                <a:gd name="T16" fmla="*/ 114 w 4923"/>
                <a:gd name="T17" fmla="*/ 2393 h 2408"/>
                <a:gd name="T18" fmla="*/ 69 w 4923"/>
                <a:gd name="T19" fmla="*/ 2364 h 2408"/>
                <a:gd name="T20" fmla="*/ 34 w 4923"/>
                <a:gd name="T21" fmla="*/ 2326 h 2408"/>
                <a:gd name="T22" fmla="*/ 11 w 4923"/>
                <a:gd name="T23" fmla="*/ 2282 h 2408"/>
                <a:gd name="T24" fmla="*/ 0 w 4923"/>
                <a:gd name="T25" fmla="*/ 2233 h 2408"/>
                <a:gd name="T26" fmla="*/ 1 w 4923"/>
                <a:gd name="T27" fmla="*/ 2181 h 2408"/>
                <a:gd name="T28" fmla="*/ 19 w 4923"/>
                <a:gd name="T29" fmla="*/ 2130 h 2408"/>
                <a:gd name="T30" fmla="*/ 33 w 4923"/>
                <a:gd name="T31" fmla="*/ 2106 h 2408"/>
                <a:gd name="T32" fmla="*/ 1472 w 4923"/>
                <a:gd name="T33" fmla="*/ 0 h 2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23" h="2408">
                  <a:moveTo>
                    <a:pt x="1472" y="0"/>
                  </a:moveTo>
                  <a:lnTo>
                    <a:pt x="4923" y="0"/>
                  </a:lnTo>
                  <a:lnTo>
                    <a:pt x="1401" y="2375"/>
                  </a:lnTo>
                  <a:lnTo>
                    <a:pt x="1375" y="2390"/>
                  </a:lnTo>
                  <a:lnTo>
                    <a:pt x="1321" y="2407"/>
                  </a:lnTo>
                  <a:lnTo>
                    <a:pt x="1292" y="2408"/>
                  </a:lnTo>
                  <a:lnTo>
                    <a:pt x="193" y="2408"/>
                  </a:lnTo>
                  <a:lnTo>
                    <a:pt x="165" y="2407"/>
                  </a:lnTo>
                  <a:lnTo>
                    <a:pt x="114" y="2393"/>
                  </a:lnTo>
                  <a:lnTo>
                    <a:pt x="69" y="2364"/>
                  </a:lnTo>
                  <a:lnTo>
                    <a:pt x="34" y="2326"/>
                  </a:lnTo>
                  <a:lnTo>
                    <a:pt x="11" y="2282"/>
                  </a:lnTo>
                  <a:lnTo>
                    <a:pt x="0" y="2233"/>
                  </a:lnTo>
                  <a:lnTo>
                    <a:pt x="1" y="2181"/>
                  </a:lnTo>
                  <a:lnTo>
                    <a:pt x="19" y="2130"/>
                  </a:lnTo>
                  <a:lnTo>
                    <a:pt x="33" y="2106"/>
                  </a:lnTo>
                  <a:lnTo>
                    <a:pt x="1472" y="0"/>
                  </a:lnTo>
                  <a:close/>
                </a:path>
              </a:pathLst>
            </a:custGeom>
            <a:solidFill>
              <a:srgbClr val="E54C4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FBEE5524-FFDA-407B-8A6F-F856F6842BDD}"/>
                </a:ext>
              </a:extLst>
            </p:cNvPr>
            <p:cNvSpPr>
              <a:spLocks/>
            </p:cNvSpPr>
            <p:nvPr/>
          </p:nvSpPr>
          <p:spPr bwMode="auto">
            <a:xfrm rot="1113160" flipH="1">
              <a:off x="6591625" y="2202541"/>
              <a:ext cx="294516" cy="306258"/>
            </a:xfrm>
            <a:custGeom>
              <a:avLst/>
              <a:gdLst>
                <a:gd name="T0" fmla="*/ 359 w 716"/>
                <a:gd name="T1" fmla="*/ 0 h 716"/>
                <a:gd name="T2" fmla="*/ 395 w 716"/>
                <a:gd name="T3" fmla="*/ 1 h 716"/>
                <a:gd name="T4" fmla="*/ 465 w 716"/>
                <a:gd name="T5" fmla="*/ 16 h 716"/>
                <a:gd name="T6" fmla="*/ 529 w 716"/>
                <a:gd name="T7" fmla="*/ 43 h 716"/>
                <a:gd name="T8" fmla="*/ 586 w 716"/>
                <a:gd name="T9" fmla="*/ 82 h 716"/>
                <a:gd name="T10" fmla="*/ 635 w 716"/>
                <a:gd name="T11" fmla="*/ 129 h 716"/>
                <a:gd name="T12" fmla="*/ 673 w 716"/>
                <a:gd name="T13" fmla="*/ 187 h 716"/>
                <a:gd name="T14" fmla="*/ 700 w 716"/>
                <a:gd name="T15" fmla="*/ 252 h 716"/>
                <a:gd name="T16" fmla="*/ 715 w 716"/>
                <a:gd name="T17" fmla="*/ 321 h 716"/>
                <a:gd name="T18" fmla="*/ 716 w 716"/>
                <a:gd name="T19" fmla="*/ 358 h 716"/>
                <a:gd name="T20" fmla="*/ 715 w 716"/>
                <a:gd name="T21" fmla="*/ 394 h 716"/>
                <a:gd name="T22" fmla="*/ 700 w 716"/>
                <a:gd name="T23" fmla="*/ 465 h 716"/>
                <a:gd name="T24" fmla="*/ 673 w 716"/>
                <a:gd name="T25" fmla="*/ 528 h 716"/>
                <a:gd name="T26" fmla="*/ 635 w 716"/>
                <a:gd name="T27" fmla="*/ 586 h 716"/>
                <a:gd name="T28" fmla="*/ 586 w 716"/>
                <a:gd name="T29" fmla="*/ 635 h 716"/>
                <a:gd name="T30" fmla="*/ 529 w 716"/>
                <a:gd name="T31" fmla="*/ 674 h 716"/>
                <a:gd name="T32" fmla="*/ 465 w 716"/>
                <a:gd name="T33" fmla="*/ 700 h 716"/>
                <a:gd name="T34" fmla="*/ 395 w 716"/>
                <a:gd name="T35" fmla="*/ 714 h 716"/>
                <a:gd name="T36" fmla="*/ 359 w 716"/>
                <a:gd name="T37" fmla="*/ 716 h 716"/>
                <a:gd name="T38" fmla="*/ 321 w 716"/>
                <a:gd name="T39" fmla="*/ 714 h 716"/>
                <a:gd name="T40" fmla="*/ 251 w 716"/>
                <a:gd name="T41" fmla="*/ 700 h 716"/>
                <a:gd name="T42" fmla="*/ 187 w 716"/>
                <a:gd name="T43" fmla="*/ 674 h 716"/>
                <a:gd name="T44" fmla="*/ 130 w 716"/>
                <a:gd name="T45" fmla="*/ 635 h 716"/>
                <a:gd name="T46" fmla="*/ 82 w 716"/>
                <a:gd name="T47" fmla="*/ 586 h 716"/>
                <a:gd name="T48" fmla="*/ 43 w 716"/>
                <a:gd name="T49" fmla="*/ 528 h 716"/>
                <a:gd name="T50" fmla="*/ 16 w 716"/>
                <a:gd name="T51" fmla="*/ 465 h 716"/>
                <a:gd name="T52" fmla="*/ 2 w 716"/>
                <a:gd name="T53" fmla="*/ 394 h 716"/>
                <a:gd name="T54" fmla="*/ 0 w 716"/>
                <a:gd name="T55" fmla="*/ 358 h 716"/>
                <a:gd name="T56" fmla="*/ 2 w 716"/>
                <a:gd name="T57" fmla="*/ 321 h 716"/>
                <a:gd name="T58" fmla="*/ 16 w 716"/>
                <a:gd name="T59" fmla="*/ 252 h 716"/>
                <a:gd name="T60" fmla="*/ 43 w 716"/>
                <a:gd name="T61" fmla="*/ 187 h 716"/>
                <a:gd name="T62" fmla="*/ 82 w 716"/>
                <a:gd name="T63" fmla="*/ 129 h 716"/>
                <a:gd name="T64" fmla="*/ 130 w 716"/>
                <a:gd name="T65" fmla="*/ 82 h 716"/>
                <a:gd name="T66" fmla="*/ 187 w 716"/>
                <a:gd name="T67" fmla="*/ 43 h 716"/>
                <a:gd name="T68" fmla="*/ 251 w 716"/>
                <a:gd name="T69" fmla="*/ 16 h 716"/>
                <a:gd name="T70" fmla="*/ 321 w 716"/>
                <a:gd name="T71" fmla="*/ 1 h 716"/>
                <a:gd name="T72" fmla="*/ 359 w 716"/>
                <a:gd name="T73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16" h="716">
                  <a:moveTo>
                    <a:pt x="359" y="0"/>
                  </a:moveTo>
                  <a:lnTo>
                    <a:pt x="395" y="1"/>
                  </a:lnTo>
                  <a:lnTo>
                    <a:pt x="465" y="16"/>
                  </a:lnTo>
                  <a:lnTo>
                    <a:pt x="529" y="43"/>
                  </a:lnTo>
                  <a:lnTo>
                    <a:pt x="586" y="82"/>
                  </a:lnTo>
                  <a:lnTo>
                    <a:pt x="635" y="129"/>
                  </a:lnTo>
                  <a:lnTo>
                    <a:pt x="673" y="187"/>
                  </a:lnTo>
                  <a:lnTo>
                    <a:pt x="700" y="252"/>
                  </a:lnTo>
                  <a:lnTo>
                    <a:pt x="715" y="321"/>
                  </a:lnTo>
                  <a:lnTo>
                    <a:pt x="716" y="358"/>
                  </a:lnTo>
                  <a:lnTo>
                    <a:pt x="715" y="394"/>
                  </a:lnTo>
                  <a:lnTo>
                    <a:pt x="700" y="465"/>
                  </a:lnTo>
                  <a:lnTo>
                    <a:pt x="673" y="528"/>
                  </a:lnTo>
                  <a:lnTo>
                    <a:pt x="635" y="586"/>
                  </a:lnTo>
                  <a:lnTo>
                    <a:pt x="586" y="635"/>
                  </a:lnTo>
                  <a:lnTo>
                    <a:pt x="529" y="674"/>
                  </a:lnTo>
                  <a:lnTo>
                    <a:pt x="465" y="700"/>
                  </a:lnTo>
                  <a:lnTo>
                    <a:pt x="395" y="714"/>
                  </a:lnTo>
                  <a:lnTo>
                    <a:pt x="359" y="716"/>
                  </a:lnTo>
                  <a:lnTo>
                    <a:pt x="321" y="714"/>
                  </a:lnTo>
                  <a:lnTo>
                    <a:pt x="251" y="700"/>
                  </a:lnTo>
                  <a:lnTo>
                    <a:pt x="187" y="674"/>
                  </a:lnTo>
                  <a:lnTo>
                    <a:pt x="130" y="635"/>
                  </a:lnTo>
                  <a:lnTo>
                    <a:pt x="82" y="586"/>
                  </a:lnTo>
                  <a:lnTo>
                    <a:pt x="43" y="528"/>
                  </a:lnTo>
                  <a:lnTo>
                    <a:pt x="16" y="465"/>
                  </a:lnTo>
                  <a:lnTo>
                    <a:pt x="2" y="394"/>
                  </a:lnTo>
                  <a:lnTo>
                    <a:pt x="0" y="358"/>
                  </a:lnTo>
                  <a:lnTo>
                    <a:pt x="2" y="321"/>
                  </a:lnTo>
                  <a:lnTo>
                    <a:pt x="16" y="252"/>
                  </a:lnTo>
                  <a:lnTo>
                    <a:pt x="43" y="187"/>
                  </a:lnTo>
                  <a:lnTo>
                    <a:pt x="82" y="129"/>
                  </a:lnTo>
                  <a:lnTo>
                    <a:pt x="130" y="82"/>
                  </a:lnTo>
                  <a:lnTo>
                    <a:pt x="187" y="43"/>
                  </a:lnTo>
                  <a:lnTo>
                    <a:pt x="251" y="16"/>
                  </a:lnTo>
                  <a:lnTo>
                    <a:pt x="321" y="1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chemeClr val="bg1">
                <a:lumMod val="75000"/>
                <a:lumOff val="25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C1D1F5AF-438F-493E-96D7-FF1D12CD5A00}"/>
                </a:ext>
              </a:extLst>
            </p:cNvPr>
            <p:cNvSpPr>
              <a:spLocks/>
            </p:cNvSpPr>
            <p:nvPr/>
          </p:nvSpPr>
          <p:spPr bwMode="auto">
            <a:xfrm rot="1113160" flipH="1">
              <a:off x="5993175" y="1969513"/>
              <a:ext cx="293284" cy="306258"/>
            </a:xfrm>
            <a:custGeom>
              <a:avLst/>
              <a:gdLst>
                <a:gd name="T0" fmla="*/ 357 w 715"/>
                <a:gd name="T1" fmla="*/ 0 h 716"/>
                <a:gd name="T2" fmla="*/ 394 w 715"/>
                <a:gd name="T3" fmla="*/ 2 h 716"/>
                <a:gd name="T4" fmla="*/ 463 w 715"/>
                <a:gd name="T5" fmla="*/ 16 h 716"/>
                <a:gd name="T6" fmla="*/ 528 w 715"/>
                <a:gd name="T7" fmla="*/ 44 h 716"/>
                <a:gd name="T8" fmla="*/ 586 w 715"/>
                <a:gd name="T9" fmla="*/ 82 h 716"/>
                <a:gd name="T10" fmla="*/ 633 w 715"/>
                <a:gd name="T11" fmla="*/ 131 h 716"/>
                <a:gd name="T12" fmla="*/ 672 w 715"/>
                <a:gd name="T13" fmla="*/ 188 h 716"/>
                <a:gd name="T14" fmla="*/ 700 w 715"/>
                <a:gd name="T15" fmla="*/ 252 h 716"/>
                <a:gd name="T16" fmla="*/ 714 w 715"/>
                <a:gd name="T17" fmla="*/ 322 h 716"/>
                <a:gd name="T18" fmla="*/ 715 w 715"/>
                <a:gd name="T19" fmla="*/ 359 h 716"/>
                <a:gd name="T20" fmla="*/ 714 w 715"/>
                <a:gd name="T21" fmla="*/ 395 h 716"/>
                <a:gd name="T22" fmla="*/ 700 w 715"/>
                <a:gd name="T23" fmla="*/ 466 h 716"/>
                <a:gd name="T24" fmla="*/ 672 w 715"/>
                <a:gd name="T25" fmla="*/ 530 h 716"/>
                <a:gd name="T26" fmla="*/ 633 w 715"/>
                <a:gd name="T27" fmla="*/ 587 h 716"/>
                <a:gd name="T28" fmla="*/ 586 w 715"/>
                <a:gd name="T29" fmla="*/ 636 h 716"/>
                <a:gd name="T30" fmla="*/ 528 w 715"/>
                <a:gd name="T31" fmla="*/ 675 h 716"/>
                <a:gd name="T32" fmla="*/ 463 w 715"/>
                <a:gd name="T33" fmla="*/ 702 h 716"/>
                <a:gd name="T34" fmla="*/ 394 w 715"/>
                <a:gd name="T35" fmla="*/ 715 h 716"/>
                <a:gd name="T36" fmla="*/ 357 w 715"/>
                <a:gd name="T37" fmla="*/ 716 h 716"/>
                <a:gd name="T38" fmla="*/ 321 w 715"/>
                <a:gd name="T39" fmla="*/ 715 h 716"/>
                <a:gd name="T40" fmla="*/ 250 w 715"/>
                <a:gd name="T41" fmla="*/ 702 h 716"/>
                <a:gd name="T42" fmla="*/ 187 w 715"/>
                <a:gd name="T43" fmla="*/ 675 h 716"/>
                <a:gd name="T44" fmla="*/ 129 w 715"/>
                <a:gd name="T45" fmla="*/ 636 h 716"/>
                <a:gd name="T46" fmla="*/ 80 w 715"/>
                <a:gd name="T47" fmla="*/ 587 h 716"/>
                <a:gd name="T48" fmla="*/ 43 w 715"/>
                <a:gd name="T49" fmla="*/ 530 h 716"/>
                <a:gd name="T50" fmla="*/ 16 w 715"/>
                <a:gd name="T51" fmla="*/ 466 h 716"/>
                <a:gd name="T52" fmla="*/ 1 w 715"/>
                <a:gd name="T53" fmla="*/ 395 h 716"/>
                <a:gd name="T54" fmla="*/ 0 w 715"/>
                <a:gd name="T55" fmla="*/ 359 h 716"/>
                <a:gd name="T56" fmla="*/ 1 w 715"/>
                <a:gd name="T57" fmla="*/ 322 h 716"/>
                <a:gd name="T58" fmla="*/ 16 w 715"/>
                <a:gd name="T59" fmla="*/ 252 h 716"/>
                <a:gd name="T60" fmla="*/ 43 w 715"/>
                <a:gd name="T61" fmla="*/ 188 h 716"/>
                <a:gd name="T62" fmla="*/ 80 w 715"/>
                <a:gd name="T63" fmla="*/ 131 h 716"/>
                <a:gd name="T64" fmla="*/ 129 w 715"/>
                <a:gd name="T65" fmla="*/ 82 h 716"/>
                <a:gd name="T66" fmla="*/ 187 w 715"/>
                <a:gd name="T67" fmla="*/ 44 h 716"/>
                <a:gd name="T68" fmla="*/ 250 w 715"/>
                <a:gd name="T69" fmla="*/ 16 h 716"/>
                <a:gd name="T70" fmla="*/ 321 w 715"/>
                <a:gd name="T71" fmla="*/ 2 h 716"/>
                <a:gd name="T72" fmla="*/ 357 w 715"/>
                <a:gd name="T73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15" h="716">
                  <a:moveTo>
                    <a:pt x="357" y="0"/>
                  </a:moveTo>
                  <a:lnTo>
                    <a:pt x="394" y="2"/>
                  </a:lnTo>
                  <a:lnTo>
                    <a:pt x="463" y="16"/>
                  </a:lnTo>
                  <a:lnTo>
                    <a:pt x="528" y="44"/>
                  </a:lnTo>
                  <a:lnTo>
                    <a:pt x="586" y="82"/>
                  </a:lnTo>
                  <a:lnTo>
                    <a:pt x="633" y="131"/>
                  </a:lnTo>
                  <a:lnTo>
                    <a:pt x="672" y="188"/>
                  </a:lnTo>
                  <a:lnTo>
                    <a:pt x="700" y="252"/>
                  </a:lnTo>
                  <a:lnTo>
                    <a:pt x="714" y="322"/>
                  </a:lnTo>
                  <a:lnTo>
                    <a:pt x="715" y="359"/>
                  </a:lnTo>
                  <a:lnTo>
                    <a:pt x="714" y="395"/>
                  </a:lnTo>
                  <a:lnTo>
                    <a:pt x="700" y="466"/>
                  </a:lnTo>
                  <a:lnTo>
                    <a:pt x="672" y="530"/>
                  </a:lnTo>
                  <a:lnTo>
                    <a:pt x="633" y="587"/>
                  </a:lnTo>
                  <a:lnTo>
                    <a:pt x="586" y="636"/>
                  </a:lnTo>
                  <a:lnTo>
                    <a:pt x="528" y="675"/>
                  </a:lnTo>
                  <a:lnTo>
                    <a:pt x="463" y="702"/>
                  </a:lnTo>
                  <a:lnTo>
                    <a:pt x="394" y="715"/>
                  </a:lnTo>
                  <a:lnTo>
                    <a:pt x="357" y="716"/>
                  </a:lnTo>
                  <a:lnTo>
                    <a:pt x="321" y="715"/>
                  </a:lnTo>
                  <a:lnTo>
                    <a:pt x="250" y="702"/>
                  </a:lnTo>
                  <a:lnTo>
                    <a:pt x="187" y="675"/>
                  </a:lnTo>
                  <a:lnTo>
                    <a:pt x="129" y="636"/>
                  </a:lnTo>
                  <a:lnTo>
                    <a:pt x="80" y="587"/>
                  </a:lnTo>
                  <a:lnTo>
                    <a:pt x="43" y="530"/>
                  </a:lnTo>
                  <a:lnTo>
                    <a:pt x="16" y="466"/>
                  </a:lnTo>
                  <a:lnTo>
                    <a:pt x="1" y="395"/>
                  </a:lnTo>
                  <a:lnTo>
                    <a:pt x="0" y="359"/>
                  </a:lnTo>
                  <a:lnTo>
                    <a:pt x="1" y="322"/>
                  </a:lnTo>
                  <a:lnTo>
                    <a:pt x="16" y="252"/>
                  </a:lnTo>
                  <a:lnTo>
                    <a:pt x="43" y="188"/>
                  </a:lnTo>
                  <a:lnTo>
                    <a:pt x="80" y="131"/>
                  </a:lnTo>
                  <a:lnTo>
                    <a:pt x="129" y="82"/>
                  </a:lnTo>
                  <a:lnTo>
                    <a:pt x="187" y="44"/>
                  </a:lnTo>
                  <a:lnTo>
                    <a:pt x="250" y="16"/>
                  </a:lnTo>
                  <a:lnTo>
                    <a:pt x="321" y="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bg1">
                <a:lumMod val="75000"/>
                <a:lumOff val="25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96E1B243-EA4D-428B-B1DC-84D94ED97447}"/>
                </a:ext>
              </a:extLst>
            </p:cNvPr>
            <p:cNvSpPr>
              <a:spLocks/>
            </p:cNvSpPr>
            <p:nvPr/>
          </p:nvSpPr>
          <p:spPr bwMode="auto">
            <a:xfrm rot="1113160" flipH="1">
              <a:off x="5372127" y="1717924"/>
              <a:ext cx="293284" cy="306258"/>
            </a:xfrm>
            <a:custGeom>
              <a:avLst/>
              <a:gdLst>
                <a:gd name="T0" fmla="*/ 357 w 714"/>
                <a:gd name="T1" fmla="*/ 0 h 716"/>
                <a:gd name="T2" fmla="*/ 393 w 714"/>
                <a:gd name="T3" fmla="*/ 2 h 716"/>
                <a:gd name="T4" fmla="*/ 464 w 714"/>
                <a:gd name="T5" fmla="*/ 16 h 716"/>
                <a:gd name="T6" fmla="*/ 529 w 714"/>
                <a:gd name="T7" fmla="*/ 44 h 716"/>
                <a:gd name="T8" fmla="*/ 585 w 714"/>
                <a:gd name="T9" fmla="*/ 83 h 716"/>
                <a:gd name="T10" fmla="*/ 634 w 714"/>
                <a:gd name="T11" fmla="*/ 130 h 716"/>
                <a:gd name="T12" fmla="*/ 673 w 714"/>
                <a:gd name="T13" fmla="*/ 188 h 716"/>
                <a:gd name="T14" fmla="*/ 700 w 714"/>
                <a:gd name="T15" fmla="*/ 253 h 716"/>
                <a:gd name="T16" fmla="*/ 714 w 714"/>
                <a:gd name="T17" fmla="*/ 322 h 716"/>
                <a:gd name="T18" fmla="*/ 714 w 714"/>
                <a:gd name="T19" fmla="*/ 359 h 716"/>
                <a:gd name="T20" fmla="*/ 714 w 714"/>
                <a:gd name="T21" fmla="*/ 395 h 716"/>
                <a:gd name="T22" fmla="*/ 700 w 714"/>
                <a:gd name="T23" fmla="*/ 466 h 716"/>
                <a:gd name="T24" fmla="*/ 673 w 714"/>
                <a:gd name="T25" fmla="*/ 529 h 716"/>
                <a:gd name="T26" fmla="*/ 634 w 714"/>
                <a:gd name="T27" fmla="*/ 587 h 716"/>
                <a:gd name="T28" fmla="*/ 585 w 714"/>
                <a:gd name="T29" fmla="*/ 636 h 716"/>
                <a:gd name="T30" fmla="*/ 529 w 714"/>
                <a:gd name="T31" fmla="*/ 673 h 716"/>
                <a:gd name="T32" fmla="*/ 464 w 714"/>
                <a:gd name="T33" fmla="*/ 701 h 716"/>
                <a:gd name="T34" fmla="*/ 393 w 714"/>
                <a:gd name="T35" fmla="*/ 715 h 716"/>
                <a:gd name="T36" fmla="*/ 357 w 714"/>
                <a:gd name="T37" fmla="*/ 716 h 716"/>
                <a:gd name="T38" fmla="*/ 320 w 714"/>
                <a:gd name="T39" fmla="*/ 715 h 716"/>
                <a:gd name="T40" fmla="*/ 251 w 714"/>
                <a:gd name="T41" fmla="*/ 701 h 716"/>
                <a:gd name="T42" fmla="*/ 186 w 714"/>
                <a:gd name="T43" fmla="*/ 673 h 716"/>
                <a:gd name="T44" fmla="*/ 130 w 714"/>
                <a:gd name="T45" fmla="*/ 636 h 716"/>
                <a:gd name="T46" fmla="*/ 81 w 714"/>
                <a:gd name="T47" fmla="*/ 587 h 716"/>
                <a:gd name="T48" fmla="*/ 42 w 714"/>
                <a:gd name="T49" fmla="*/ 529 h 716"/>
                <a:gd name="T50" fmla="*/ 14 w 714"/>
                <a:gd name="T51" fmla="*/ 466 h 716"/>
                <a:gd name="T52" fmla="*/ 0 w 714"/>
                <a:gd name="T53" fmla="*/ 395 h 716"/>
                <a:gd name="T54" fmla="*/ 0 w 714"/>
                <a:gd name="T55" fmla="*/ 359 h 716"/>
                <a:gd name="T56" fmla="*/ 0 w 714"/>
                <a:gd name="T57" fmla="*/ 322 h 716"/>
                <a:gd name="T58" fmla="*/ 14 w 714"/>
                <a:gd name="T59" fmla="*/ 253 h 716"/>
                <a:gd name="T60" fmla="*/ 42 w 714"/>
                <a:gd name="T61" fmla="*/ 188 h 716"/>
                <a:gd name="T62" fmla="*/ 81 w 714"/>
                <a:gd name="T63" fmla="*/ 130 h 716"/>
                <a:gd name="T64" fmla="*/ 130 w 714"/>
                <a:gd name="T65" fmla="*/ 83 h 716"/>
                <a:gd name="T66" fmla="*/ 186 w 714"/>
                <a:gd name="T67" fmla="*/ 44 h 716"/>
                <a:gd name="T68" fmla="*/ 251 w 714"/>
                <a:gd name="T69" fmla="*/ 16 h 716"/>
                <a:gd name="T70" fmla="*/ 320 w 714"/>
                <a:gd name="T71" fmla="*/ 2 h 716"/>
                <a:gd name="T72" fmla="*/ 357 w 714"/>
                <a:gd name="T73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14" h="716">
                  <a:moveTo>
                    <a:pt x="357" y="0"/>
                  </a:moveTo>
                  <a:lnTo>
                    <a:pt x="393" y="2"/>
                  </a:lnTo>
                  <a:lnTo>
                    <a:pt x="464" y="16"/>
                  </a:lnTo>
                  <a:lnTo>
                    <a:pt x="529" y="44"/>
                  </a:lnTo>
                  <a:lnTo>
                    <a:pt x="585" y="83"/>
                  </a:lnTo>
                  <a:lnTo>
                    <a:pt x="634" y="130"/>
                  </a:lnTo>
                  <a:lnTo>
                    <a:pt x="673" y="188"/>
                  </a:lnTo>
                  <a:lnTo>
                    <a:pt x="700" y="253"/>
                  </a:lnTo>
                  <a:lnTo>
                    <a:pt x="714" y="322"/>
                  </a:lnTo>
                  <a:lnTo>
                    <a:pt x="714" y="359"/>
                  </a:lnTo>
                  <a:lnTo>
                    <a:pt x="714" y="395"/>
                  </a:lnTo>
                  <a:lnTo>
                    <a:pt x="700" y="466"/>
                  </a:lnTo>
                  <a:lnTo>
                    <a:pt x="673" y="529"/>
                  </a:lnTo>
                  <a:lnTo>
                    <a:pt x="634" y="587"/>
                  </a:lnTo>
                  <a:lnTo>
                    <a:pt x="585" y="636"/>
                  </a:lnTo>
                  <a:lnTo>
                    <a:pt x="529" y="673"/>
                  </a:lnTo>
                  <a:lnTo>
                    <a:pt x="464" y="701"/>
                  </a:lnTo>
                  <a:lnTo>
                    <a:pt x="393" y="715"/>
                  </a:lnTo>
                  <a:lnTo>
                    <a:pt x="357" y="716"/>
                  </a:lnTo>
                  <a:lnTo>
                    <a:pt x="320" y="715"/>
                  </a:lnTo>
                  <a:lnTo>
                    <a:pt x="251" y="701"/>
                  </a:lnTo>
                  <a:lnTo>
                    <a:pt x="186" y="673"/>
                  </a:lnTo>
                  <a:lnTo>
                    <a:pt x="130" y="636"/>
                  </a:lnTo>
                  <a:lnTo>
                    <a:pt x="81" y="587"/>
                  </a:lnTo>
                  <a:lnTo>
                    <a:pt x="42" y="529"/>
                  </a:lnTo>
                  <a:lnTo>
                    <a:pt x="14" y="466"/>
                  </a:lnTo>
                  <a:lnTo>
                    <a:pt x="0" y="395"/>
                  </a:lnTo>
                  <a:lnTo>
                    <a:pt x="0" y="359"/>
                  </a:lnTo>
                  <a:lnTo>
                    <a:pt x="0" y="322"/>
                  </a:lnTo>
                  <a:lnTo>
                    <a:pt x="14" y="253"/>
                  </a:lnTo>
                  <a:lnTo>
                    <a:pt x="42" y="188"/>
                  </a:lnTo>
                  <a:lnTo>
                    <a:pt x="81" y="130"/>
                  </a:lnTo>
                  <a:lnTo>
                    <a:pt x="130" y="83"/>
                  </a:lnTo>
                  <a:lnTo>
                    <a:pt x="186" y="44"/>
                  </a:lnTo>
                  <a:lnTo>
                    <a:pt x="251" y="16"/>
                  </a:lnTo>
                  <a:lnTo>
                    <a:pt x="320" y="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bg1">
                <a:lumMod val="75000"/>
                <a:lumOff val="25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456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E080BE20-C04F-4E9A-8501-A88885C026A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r="2452"/>
          <a:stretch/>
        </p:blipFill>
        <p:spPr>
          <a:xfrm>
            <a:off x="285534" y="1166618"/>
            <a:ext cx="5689748" cy="4947319"/>
          </a:xfrm>
          <a:prstGeom prst="rect">
            <a:avLst/>
          </a:prstGeom>
        </p:spPr>
      </p:pic>
      <p:pic>
        <p:nvPicPr>
          <p:cNvPr id="9" name="Picture 8" descr="A group of people on a boat&#10;&#10;Description automatically generated">
            <a:extLst>
              <a:ext uri="{FF2B5EF4-FFF2-40B4-BE49-F238E27FC236}">
                <a16:creationId xmlns:a16="http://schemas.microsoft.com/office/drawing/2014/main" id="{601526F1-A7E1-41E9-B448-BFAD93DC314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959" y="1166618"/>
            <a:ext cx="5689748" cy="49388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8F2EC4-98D4-4B52-A87F-17904C5963F4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여수관광안내앱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00925-7167-4E34-B232-07ACB626BB61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여수 여행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565447-D45B-4E06-AC97-F716CB33E5C7}"/>
              </a:ext>
            </a:extLst>
          </p:cNvPr>
          <p:cNvSpPr/>
          <p:nvPr/>
        </p:nvSpPr>
        <p:spPr>
          <a:xfrm>
            <a:off x="6431573" y="6113937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여수 낭만버스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20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D03187-0F14-47E2-AF63-D286509766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5533" y="1166618"/>
            <a:ext cx="5689747" cy="49473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82E427-957A-4D4B-A850-F5A8A2CA3D1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258958" y="1142047"/>
            <a:ext cx="5689748" cy="49718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8F2EC4-98D4-4B52-A87F-17904C5963F4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충민사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00925-7167-4E34-B232-07ACB626BB61}"/>
              </a:ext>
            </a:extLst>
          </p:cNvPr>
          <p:cNvSpPr txBox="1">
            <a:spLocks/>
          </p:cNvSpPr>
          <p:nvPr/>
        </p:nvSpPr>
        <p:spPr>
          <a:xfrm>
            <a:off x="1475715" y="91687"/>
            <a:ext cx="901725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이순신 장군의 발자취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565447-D45B-4E06-AC97-F716CB33E5C7}"/>
              </a:ext>
            </a:extLst>
          </p:cNvPr>
          <p:cNvSpPr/>
          <p:nvPr/>
        </p:nvSpPr>
        <p:spPr>
          <a:xfrm>
            <a:off x="6431573" y="6113937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진남관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102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4FF23D-C860-4590-B8A7-28349E05B6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258957" y="1138458"/>
            <a:ext cx="5689747" cy="49718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27375-FB67-46EA-BA62-9ED9C97706B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5531" y="1166618"/>
            <a:ext cx="5689747" cy="49437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8F2EC4-98D4-4B52-A87F-17904C5963F4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고소대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00925-7167-4E34-B232-07ACB626BB61}"/>
              </a:ext>
            </a:extLst>
          </p:cNvPr>
          <p:cNvSpPr txBox="1">
            <a:spLocks/>
          </p:cNvSpPr>
          <p:nvPr/>
        </p:nvSpPr>
        <p:spPr>
          <a:xfrm>
            <a:off x="1475715" y="91687"/>
            <a:ext cx="901725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이순신 장군의 발자취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565447-D45B-4E06-AC97-F716CB33E5C7}"/>
              </a:ext>
            </a:extLst>
          </p:cNvPr>
          <p:cNvSpPr/>
          <p:nvPr/>
        </p:nvSpPr>
        <p:spPr>
          <a:xfrm>
            <a:off x="6431573" y="6113937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오충사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800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0EA4B8F-7257-4238-80A6-623CD9593C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258957" y="1134868"/>
            <a:ext cx="5689747" cy="4975479"/>
          </a:xfrm>
          <a:prstGeom prst="rect">
            <a:avLst/>
          </a:prstGeom>
        </p:spPr>
      </p:pic>
      <p:pic>
        <p:nvPicPr>
          <p:cNvPr id="1026" name="Picture 2" descr="여수이야기 &lt; 충무공이순신 &lt; 이순신과여수">
            <a:extLst>
              <a:ext uri="{FF2B5EF4-FFF2-40B4-BE49-F238E27FC236}">
                <a16:creationId xmlns:a16="http://schemas.microsoft.com/office/drawing/2014/main" id="{E9F871C1-6AAB-49CD-801D-BE2AD8A5D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31" y="1166618"/>
            <a:ext cx="5701560" cy="494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8F2EC4-98D4-4B52-A87F-17904C5963F4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이순신광장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00925-7167-4E34-B232-07ACB626BB61}"/>
              </a:ext>
            </a:extLst>
          </p:cNvPr>
          <p:cNvSpPr txBox="1">
            <a:spLocks/>
          </p:cNvSpPr>
          <p:nvPr/>
        </p:nvSpPr>
        <p:spPr>
          <a:xfrm>
            <a:off x="1475715" y="91687"/>
            <a:ext cx="901725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이순신 장군의 발자취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565447-D45B-4E06-AC97-F716CB33E5C7}"/>
              </a:ext>
            </a:extLst>
          </p:cNvPr>
          <p:cNvSpPr/>
          <p:nvPr/>
        </p:nvSpPr>
        <p:spPr>
          <a:xfrm>
            <a:off x="6431573" y="6113937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거북선 모형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460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지역특산물114-여수갓김치">
            <a:extLst>
              <a:ext uri="{FF2B5EF4-FFF2-40B4-BE49-F238E27FC236}">
                <a16:creationId xmlns:a16="http://schemas.microsoft.com/office/drawing/2014/main" id="{66D1A940-F3FC-4E7B-AA5D-E8C310317D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4" r="6022" b="11237"/>
          <a:stretch/>
        </p:blipFill>
        <p:spPr bwMode="auto">
          <a:xfrm>
            <a:off x="114068" y="1064775"/>
            <a:ext cx="4148338" cy="405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여수이야기 &lt; 여수 13미 &lt; 서대회">
            <a:extLst>
              <a:ext uri="{FF2B5EF4-FFF2-40B4-BE49-F238E27FC236}">
                <a16:creationId xmlns:a16="http://schemas.microsoft.com/office/drawing/2014/main" id="{A803ACFA-48BE-40E4-BCD8-59C3C1F20F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9"/>
          <a:stretch/>
        </p:blipFill>
        <p:spPr bwMode="auto">
          <a:xfrm>
            <a:off x="7929595" y="1012176"/>
            <a:ext cx="4148338" cy="404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여수의 대표 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6FE178-F5A5-493C-A1D7-65A8EBCE451B}"/>
              </a:ext>
            </a:extLst>
          </p:cNvPr>
          <p:cNvSpPr/>
          <p:nvPr/>
        </p:nvSpPr>
        <p:spPr>
          <a:xfrm>
            <a:off x="4507629" y="6119982"/>
            <a:ext cx="3176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게장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FD4745-5C69-4FF7-B114-74B908F4980F}"/>
              </a:ext>
            </a:extLst>
          </p:cNvPr>
          <p:cNvSpPr/>
          <p:nvPr/>
        </p:nvSpPr>
        <p:spPr>
          <a:xfrm>
            <a:off x="388289" y="5235647"/>
            <a:ext cx="3320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갓김치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FAB969-1F0A-4506-9A45-3F2979EF82EA}"/>
              </a:ext>
            </a:extLst>
          </p:cNvPr>
          <p:cNvSpPr/>
          <p:nvPr/>
        </p:nvSpPr>
        <p:spPr>
          <a:xfrm>
            <a:off x="8337727" y="5235646"/>
            <a:ext cx="3320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서대회무침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6148" name="Picture 4" descr="여수 게장 맛집 푸짐하다해~! : 네이버 블로그">
            <a:extLst>
              <a:ext uri="{FF2B5EF4-FFF2-40B4-BE49-F238E27FC236}">
                <a16:creationId xmlns:a16="http://schemas.microsoft.com/office/drawing/2014/main" id="{98097009-3357-4CB8-AD11-9C8061C8A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831" y="1923457"/>
            <a:ext cx="4148338" cy="405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505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8ECAFAD4-71D0-4D3C-A2D1-D438222476F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7"/>
          <a:stretch/>
        </p:blipFill>
        <p:spPr>
          <a:xfrm>
            <a:off x="718227" y="977777"/>
            <a:ext cx="5184628" cy="569462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부산 여행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964245-52AC-4B2C-B590-B5055AA0D805}"/>
              </a:ext>
            </a:extLst>
          </p:cNvPr>
          <p:cNvSpPr/>
          <p:nvPr/>
        </p:nvSpPr>
        <p:spPr>
          <a:xfrm>
            <a:off x="6087402" y="2282752"/>
            <a:ext cx="595866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E3DED1"/>
                </a:solidFill>
              </a:rPr>
              <a:t>• </a:t>
            </a:r>
            <a:r>
              <a:rPr lang="ko-KR" altLang="en-US" sz="3600" dirty="0">
                <a:solidFill>
                  <a:srgbClr val="E3DED1"/>
                </a:solidFill>
              </a:rPr>
              <a:t>대한민국 동남부에 위치</a:t>
            </a:r>
            <a:endParaRPr lang="en-US" altLang="ko-KR" sz="3600" dirty="0">
              <a:solidFill>
                <a:srgbClr val="E3DED1"/>
              </a:solidFill>
            </a:endParaRPr>
          </a:p>
          <a:p>
            <a:endParaRPr lang="en-US" altLang="ko-KR" sz="2000" dirty="0">
              <a:solidFill>
                <a:srgbClr val="E3DED1"/>
              </a:solidFill>
            </a:endParaRPr>
          </a:p>
          <a:p>
            <a:r>
              <a:rPr lang="en-US" altLang="ko-KR" sz="3600" dirty="0">
                <a:solidFill>
                  <a:srgbClr val="E3DED1"/>
                </a:solidFill>
              </a:rPr>
              <a:t>• </a:t>
            </a:r>
            <a:r>
              <a:rPr lang="ko-KR" altLang="en-US" sz="3600" dirty="0">
                <a:solidFill>
                  <a:srgbClr val="E3DED1"/>
                </a:solidFill>
              </a:rPr>
              <a:t>대한민국 제 </a:t>
            </a:r>
            <a:r>
              <a:rPr lang="en-US" altLang="ko-KR" sz="3600" dirty="0">
                <a:solidFill>
                  <a:srgbClr val="E3DED1"/>
                </a:solidFill>
              </a:rPr>
              <a:t>2</a:t>
            </a:r>
            <a:r>
              <a:rPr lang="ko-KR" altLang="en-US" sz="3600" dirty="0">
                <a:solidFill>
                  <a:srgbClr val="E3DED1"/>
                </a:solidFill>
              </a:rPr>
              <a:t>의 도시</a:t>
            </a:r>
            <a:endParaRPr lang="en-US" altLang="ko-KR" sz="3600" dirty="0">
              <a:solidFill>
                <a:srgbClr val="E3DED1"/>
              </a:solidFill>
            </a:endParaRPr>
          </a:p>
          <a:p>
            <a:endParaRPr lang="en-US" altLang="ko-KR" sz="2000" dirty="0">
              <a:solidFill>
                <a:srgbClr val="E3DED1"/>
              </a:solidFill>
            </a:endParaRPr>
          </a:p>
          <a:p>
            <a:r>
              <a:rPr lang="en-US" altLang="ko-KR" sz="3600" dirty="0">
                <a:solidFill>
                  <a:srgbClr val="E3DED1"/>
                </a:solidFill>
              </a:rPr>
              <a:t>• </a:t>
            </a:r>
            <a:r>
              <a:rPr lang="ko-KR" altLang="en-US" sz="3600" dirty="0">
                <a:solidFill>
                  <a:srgbClr val="E3DED1"/>
                </a:solidFill>
              </a:rPr>
              <a:t>해상무역과 물류 산업 발달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086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210606" y="91687"/>
            <a:ext cx="7856846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부산 여행 교통수단</a:t>
            </a:r>
            <a:endParaRPr lang="en-US" sz="5000" dirty="0">
              <a:latin typeface="+mn-ea"/>
              <a:ea typeface="+mn-ea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ECBECF9-859E-40D7-B6AD-63923FC145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83022"/>
              </p:ext>
            </p:extLst>
          </p:nvPr>
        </p:nvGraphicFramePr>
        <p:xfrm>
          <a:off x="398351" y="1131680"/>
          <a:ext cx="11362100" cy="5459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3277">
                  <a:extLst>
                    <a:ext uri="{9D8B030D-6E8A-4147-A177-3AD203B41FA5}">
                      <a16:colId xmlns:a16="http://schemas.microsoft.com/office/drawing/2014/main" val="2965389913"/>
                    </a:ext>
                  </a:extLst>
                </a:gridCol>
                <a:gridCol w="3142756">
                  <a:extLst>
                    <a:ext uri="{9D8B030D-6E8A-4147-A177-3AD203B41FA5}">
                      <a16:colId xmlns:a16="http://schemas.microsoft.com/office/drawing/2014/main" val="1533933134"/>
                    </a:ext>
                  </a:extLst>
                </a:gridCol>
                <a:gridCol w="3295462">
                  <a:extLst>
                    <a:ext uri="{9D8B030D-6E8A-4147-A177-3AD203B41FA5}">
                      <a16:colId xmlns:a16="http://schemas.microsoft.com/office/drawing/2014/main" val="2240954441"/>
                    </a:ext>
                  </a:extLst>
                </a:gridCol>
                <a:gridCol w="3150605">
                  <a:extLst>
                    <a:ext uri="{9D8B030D-6E8A-4147-A177-3AD203B41FA5}">
                      <a16:colId xmlns:a16="http://schemas.microsoft.com/office/drawing/2014/main" val="1145254366"/>
                    </a:ext>
                  </a:extLst>
                </a:gridCol>
              </a:tblGrid>
              <a:tr h="1364811">
                <a:tc>
                  <a:txBody>
                    <a:bodyPr/>
                    <a:lstStyle/>
                    <a:p>
                      <a:pPr algn="ctr"/>
                      <a:endParaRPr lang="en-US" altLang="ko-KR" sz="1100" dirty="0"/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교통</a:t>
                      </a:r>
                      <a:endParaRPr lang="en-US" altLang="ko-KR" sz="32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수단</a:t>
                      </a:r>
                      <a:endParaRPr lang="en-US" sz="3200" dirty="0">
                        <a:solidFill>
                          <a:srgbClr val="E3DED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endParaRPr lang="en-US" altLang="ko-KR" sz="10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비행기</a:t>
                      </a:r>
                      <a:endParaRPr lang="en-US" sz="3200" dirty="0">
                        <a:solidFill>
                          <a:srgbClr val="E3DED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endParaRPr lang="en-US" altLang="ko-KR" sz="10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기차</a:t>
                      </a:r>
                      <a:r>
                        <a:rPr lang="en-US" altLang="ko-KR" sz="3200" dirty="0">
                          <a:solidFill>
                            <a:srgbClr val="E3DED1"/>
                          </a:solidFill>
                        </a:rPr>
                        <a:t>(KTX)</a:t>
                      </a:r>
                      <a:endParaRPr lang="en-US" sz="3200" dirty="0">
                        <a:solidFill>
                          <a:srgbClr val="E3DED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endParaRPr lang="en-US" altLang="ko-KR" sz="1000" dirty="0">
                        <a:solidFill>
                          <a:srgbClr val="E3DED1"/>
                        </a:solidFill>
                      </a:endParaRPr>
                    </a:p>
                    <a:p>
                      <a:pPr algn="ctr"/>
                      <a:r>
                        <a:rPr lang="ko-KR" altLang="en-US" sz="3200" dirty="0">
                          <a:solidFill>
                            <a:srgbClr val="E3DED1"/>
                          </a:solidFill>
                        </a:rPr>
                        <a:t>고속버스</a:t>
                      </a:r>
                      <a:endParaRPr lang="en-US" sz="3200" dirty="0">
                        <a:solidFill>
                          <a:srgbClr val="E3DED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967459"/>
                  </a:ext>
                </a:extLst>
              </a:tr>
              <a:tr h="1364811">
                <a:tc>
                  <a:txBody>
                    <a:bodyPr/>
                    <a:lstStyle/>
                    <a:p>
                      <a:pPr algn="ctr"/>
                      <a:endParaRPr lang="en-US" altLang="ko-KR" sz="800" dirty="0"/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소요</a:t>
                      </a:r>
                      <a:endParaRPr lang="en-US" altLang="ko-KR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시간</a:t>
                      </a:r>
                      <a:endParaRPr lang="en-US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/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김포공항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김해공항</a:t>
                      </a:r>
                      <a:endParaRPr lang="en-US" altLang="ko-KR" sz="24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시간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/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서울역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부산역</a:t>
                      </a:r>
                      <a:endParaRPr lang="en-US" altLang="ko-KR" sz="24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시간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800" dirty="0"/>
                    </a:p>
                    <a:p>
                      <a:pPr algn="ctr"/>
                      <a:r>
                        <a:rPr lang="ko-KR" altLang="en-US" sz="2400" dirty="0" err="1">
                          <a:latin typeface="+mn-ea"/>
                          <a:ea typeface="+mn-ea"/>
                        </a:rPr>
                        <a:t>센트럴시티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경부선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)-</a:t>
                      </a: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부산종합버스터미널</a:t>
                      </a:r>
                      <a:endParaRPr lang="en-US" altLang="ko-KR" sz="24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분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692213"/>
                  </a:ext>
                </a:extLst>
              </a:tr>
              <a:tr h="1364811">
                <a:tc>
                  <a:txBody>
                    <a:bodyPr/>
                    <a:lstStyle/>
                    <a:p>
                      <a:pPr algn="ctr"/>
                      <a:endParaRPr lang="en-US" altLang="ko-KR" sz="11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요금</a:t>
                      </a:r>
                      <a:endParaRPr lang="en-US" altLang="ko-KR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0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성인</a:t>
                      </a:r>
                      <a:endParaRPr lang="en-US" altLang="ko-KR" sz="20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sz="16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ko-KR" altLang="en-US" sz="16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altLang="ko-KR" sz="16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6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월 기준</a:t>
                      </a:r>
                      <a:endParaRPr lang="en-US" sz="16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lang="en-US" sz="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75,000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원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좌석 등급과 출발 시간에 따라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59,800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원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~83,700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원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버스 등급과 출발 시간에 따라 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24,200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원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~39,800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원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3964"/>
                  </a:ext>
                </a:extLst>
              </a:tr>
              <a:tr h="1364811">
                <a:tc>
                  <a:txBody>
                    <a:bodyPr/>
                    <a:lstStyle/>
                    <a:p>
                      <a:pPr algn="ctr"/>
                      <a:endParaRPr lang="en-US" altLang="ko-KR" sz="11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고려</a:t>
                      </a:r>
                      <a:endParaRPr lang="en-US" altLang="ko-KR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3200" b="1" dirty="0">
                          <a:solidFill>
                            <a:srgbClr val="E3DED1"/>
                          </a:solidFill>
                          <a:latin typeface="+mn-ea"/>
                          <a:ea typeface="+mn-ea"/>
                        </a:rPr>
                        <a:t>사항</a:t>
                      </a:r>
                      <a:endParaRPr lang="en-US" sz="3200" b="1" dirty="0">
                        <a:solidFill>
                          <a:srgbClr val="E3DED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공항 가는 시간과 공항에서의 대기 시간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기차역 가는 시간과 기차 배차 간격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8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버스터미널 가는 시간과 버스 배차 간격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991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5658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oat parked on the side of a road&#10;&#10;Description automatically generated">
            <a:extLst>
              <a:ext uri="{FF2B5EF4-FFF2-40B4-BE49-F238E27FC236}">
                <a16:creationId xmlns:a16="http://schemas.microsoft.com/office/drawing/2014/main" id="{851933C6-3618-4D1E-8F0E-7E222EBE1E7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719" y="1166618"/>
            <a:ext cx="5731987" cy="4938898"/>
          </a:xfrm>
          <a:prstGeom prst="rect">
            <a:avLst/>
          </a:prstGeom>
        </p:spPr>
      </p:pic>
      <p:pic>
        <p:nvPicPr>
          <p:cNvPr id="8" name="Picture 7" descr="A close up of a map&#10;&#10;Description automatically generated">
            <a:extLst>
              <a:ext uri="{FF2B5EF4-FFF2-40B4-BE49-F238E27FC236}">
                <a16:creationId xmlns:a16="http://schemas.microsoft.com/office/drawing/2014/main" id="{9BB16B10-5E3E-49FF-9388-FF6A1219D892}"/>
              </a:ext>
            </a:extLst>
          </p:cNvPr>
          <p:cNvPicPr/>
          <p:nvPr/>
        </p:nvPicPr>
        <p:blipFill rotWithShape="1">
          <a:blip r:embed="rId3"/>
          <a:srcRect l="5220" t="2036" r="1661"/>
          <a:stretch/>
        </p:blipFill>
        <p:spPr bwMode="auto">
          <a:xfrm>
            <a:off x="285533" y="1158197"/>
            <a:ext cx="5689748" cy="49388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8F2EC4-98D4-4B52-A87F-17904C5963F4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부산시티투어 코스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00925-7167-4E34-B232-07ACB626BB61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부산 여행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565447-D45B-4E06-AC97-F716CB33E5C7}"/>
              </a:ext>
            </a:extLst>
          </p:cNvPr>
          <p:cNvSpPr/>
          <p:nvPr/>
        </p:nvSpPr>
        <p:spPr>
          <a:xfrm>
            <a:off x="6431573" y="6113937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부산시티투어버스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985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rock near the ocean&#10;&#10;Description automatically generated">
            <a:extLst>
              <a:ext uri="{FF2B5EF4-FFF2-40B4-BE49-F238E27FC236}">
                <a16:creationId xmlns:a16="http://schemas.microsoft.com/office/drawing/2014/main" id="{7CB9201E-DCBF-44A6-8440-E9629D487F9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33" y="1166617"/>
            <a:ext cx="5689746" cy="4947319"/>
          </a:xfrm>
          <a:prstGeom prst="rect">
            <a:avLst/>
          </a:prstGeom>
        </p:spPr>
      </p:pic>
      <p:pic>
        <p:nvPicPr>
          <p:cNvPr id="9" name="Picture 8" descr="A group of people walking in front of a store&#10;&#10;Description automatically generated">
            <a:extLst>
              <a:ext uri="{FF2B5EF4-FFF2-40B4-BE49-F238E27FC236}">
                <a16:creationId xmlns:a16="http://schemas.microsoft.com/office/drawing/2014/main" id="{05EE946B-1993-498E-8B26-9DA15762EA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957" y="1151986"/>
            <a:ext cx="5689747" cy="49619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8F2EC4-98D4-4B52-A87F-17904C5963F4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태종대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00925-7167-4E34-B232-07ACB626BB61}"/>
              </a:ext>
            </a:extLst>
          </p:cNvPr>
          <p:cNvSpPr txBox="1">
            <a:spLocks/>
          </p:cNvSpPr>
          <p:nvPr/>
        </p:nvSpPr>
        <p:spPr>
          <a:xfrm>
            <a:off x="1475715" y="91687"/>
            <a:ext cx="901725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부산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565447-D45B-4E06-AC97-F716CB33E5C7}"/>
              </a:ext>
            </a:extLst>
          </p:cNvPr>
          <p:cNvSpPr/>
          <p:nvPr/>
        </p:nvSpPr>
        <p:spPr>
          <a:xfrm>
            <a:off x="6431573" y="6113937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국제시장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401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국내 데이트코스, 부산여행, 용두산공원 | 국내여행 매거진 에스제이진 ...">
            <a:extLst>
              <a:ext uri="{FF2B5EF4-FFF2-40B4-BE49-F238E27FC236}">
                <a16:creationId xmlns:a16="http://schemas.microsoft.com/office/drawing/2014/main" id="{54B4F2D8-FA01-4C43-AA64-C69FAB921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32" y="1151985"/>
            <a:ext cx="5689744" cy="496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building, bridge, outdoor, water&#10;&#10;Description automatically generated">
            <a:extLst>
              <a:ext uri="{FF2B5EF4-FFF2-40B4-BE49-F238E27FC236}">
                <a16:creationId xmlns:a16="http://schemas.microsoft.com/office/drawing/2014/main" id="{E901F469-F655-47CB-AE8E-81A9E750205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75" y="1151986"/>
            <a:ext cx="5689746" cy="49619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8F2EC4-98D4-4B52-A87F-17904C5963F4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용두산공원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00925-7167-4E34-B232-07ACB626BB61}"/>
              </a:ext>
            </a:extLst>
          </p:cNvPr>
          <p:cNvSpPr txBox="1">
            <a:spLocks/>
          </p:cNvSpPr>
          <p:nvPr/>
        </p:nvSpPr>
        <p:spPr>
          <a:xfrm>
            <a:off x="1475715" y="91687"/>
            <a:ext cx="901725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부산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565447-D45B-4E06-AC97-F716CB33E5C7}"/>
              </a:ext>
            </a:extLst>
          </p:cNvPr>
          <p:cNvSpPr/>
          <p:nvPr/>
        </p:nvSpPr>
        <p:spPr>
          <a:xfrm>
            <a:off x="6431573" y="6113937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err="1">
                <a:solidFill>
                  <a:srgbClr val="E3DED1"/>
                </a:solidFill>
              </a:rPr>
              <a:t>광안대교</a:t>
            </a:r>
            <a:r>
              <a:rPr lang="en-US" altLang="ko-KR" sz="2800">
                <a:solidFill>
                  <a:srgbClr val="E3DED1"/>
                </a:solidFill>
              </a:rPr>
              <a:t>(</a:t>
            </a:r>
            <a:r>
              <a:rPr lang="ko-KR" altLang="en-US" sz="2800" dirty="0">
                <a:solidFill>
                  <a:srgbClr val="E3DED1"/>
                </a:solidFill>
              </a:rPr>
              <a:t>다</a:t>
            </a:r>
            <a:r>
              <a:rPr lang="ko-KR" altLang="en-US" sz="2800">
                <a:solidFill>
                  <a:srgbClr val="E3DED1"/>
                </a:solidFill>
              </a:rPr>
              <a:t>이아몬드브리지</a:t>
            </a:r>
            <a:r>
              <a:rPr lang="en-US" altLang="ko-KR" sz="2800" dirty="0">
                <a:solidFill>
                  <a:srgbClr val="E3DED1"/>
                </a:solidFill>
              </a:rPr>
              <a:t>)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684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2588855" y="74428"/>
            <a:ext cx="7014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대한민국 지도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438D7-9A7D-4634-A21E-B721D188B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968" y="882502"/>
            <a:ext cx="4398133" cy="5761894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96AE1B7-2A0A-4BCD-ABE6-DCBDD2033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" t="2096" r="1996" b="4259"/>
          <a:stretch/>
        </p:blipFill>
        <p:spPr>
          <a:xfrm>
            <a:off x="6095999" y="882501"/>
            <a:ext cx="4609214" cy="57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43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561CBE2-D103-4610-A2DE-49884670E2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5532" y="1151985"/>
            <a:ext cx="5689745" cy="4961948"/>
          </a:xfrm>
          <a:prstGeom prst="rect">
            <a:avLst/>
          </a:prstGeom>
        </p:spPr>
      </p:pic>
      <p:pic>
        <p:nvPicPr>
          <p:cNvPr id="9" name="Picture 8" descr="A picture containing outdoor, road, building, man&#10;&#10;Description automatically generated">
            <a:extLst>
              <a:ext uri="{FF2B5EF4-FFF2-40B4-BE49-F238E27FC236}">
                <a16:creationId xmlns:a16="http://schemas.microsoft.com/office/drawing/2014/main" id="{EC5DAA35-B7B6-45D5-906E-4A4F04FABBA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75" y="1151985"/>
            <a:ext cx="5689745" cy="49619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8F2EC4-98D4-4B52-A87F-17904C5963F4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누리마루 </a:t>
            </a:r>
            <a:r>
              <a:rPr lang="en-US" altLang="ko-KR" sz="3600" dirty="0">
                <a:solidFill>
                  <a:srgbClr val="E3DED1"/>
                </a:solidFill>
              </a:rPr>
              <a:t>APEC </a:t>
            </a:r>
            <a:r>
              <a:rPr lang="ko-KR" altLang="en-US" sz="3600" dirty="0">
                <a:solidFill>
                  <a:srgbClr val="E3DED1"/>
                </a:solidFill>
              </a:rPr>
              <a:t>하우스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00925-7167-4E34-B232-07ACB626BB61}"/>
              </a:ext>
            </a:extLst>
          </p:cNvPr>
          <p:cNvSpPr txBox="1">
            <a:spLocks/>
          </p:cNvSpPr>
          <p:nvPr/>
        </p:nvSpPr>
        <p:spPr>
          <a:xfrm>
            <a:off x="1475715" y="91687"/>
            <a:ext cx="901725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부산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565447-D45B-4E06-AC97-F716CB33E5C7}"/>
              </a:ext>
            </a:extLst>
          </p:cNvPr>
          <p:cNvSpPr/>
          <p:nvPr/>
        </p:nvSpPr>
        <p:spPr>
          <a:xfrm>
            <a:off x="6431573" y="6113937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E3DED1"/>
                </a:solidFill>
              </a:rPr>
              <a:t>SEA LIFE </a:t>
            </a:r>
            <a:r>
              <a:rPr lang="ko-KR" altLang="en-US" sz="3600" dirty="0">
                <a:solidFill>
                  <a:srgbClr val="E3DED1"/>
                </a:solidFill>
              </a:rPr>
              <a:t>부산 </a:t>
            </a:r>
            <a:r>
              <a:rPr lang="ko-KR" altLang="en-US" sz="3600" dirty="0" err="1">
                <a:solidFill>
                  <a:srgbClr val="E3DED1"/>
                </a:solidFill>
              </a:rPr>
              <a:t>아쿠아리움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13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오륙도 부산 해운대 - Pixabay의 무료 사진">
            <a:extLst>
              <a:ext uri="{FF2B5EF4-FFF2-40B4-BE49-F238E27FC236}">
                <a16:creationId xmlns:a16="http://schemas.microsoft.com/office/drawing/2014/main" id="{9E6D57CA-0D1D-476F-A2F4-A76BB4B6D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32" y="1151975"/>
            <a:ext cx="5689745" cy="499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body of water with a mountain in the background&#10;&#10;Description automatically generated">
            <a:extLst>
              <a:ext uri="{FF2B5EF4-FFF2-40B4-BE49-F238E27FC236}">
                <a16:creationId xmlns:a16="http://schemas.microsoft.com/office/drawing/2014/main" id="{B1D3018C-2F2C-411C-AD25-7CBAFBE2E3A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75" y="1151982"/>
            <a:ext cx="5689745" cy="49619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8F2EC4-98D4-4B52-A87F-17904C5963F4}"/>
              </a:ext>
            </a:extLst>
          </p:cNvPr>
          <p:cNvSpPr/>
          <p:nvPr/>
        </p:nvSpPr>
        <p:spPr>
          <a:xfrm>
            <a:off x="458148" y="6150321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오륙도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00925-7167-4E34-B232-07ACB626BB61}"/>
              </a:ext>
            </a:extLst>
          </p:cNvPr>
          <p:cNvSpPr txBox="1">
            <a:spLocks/>
          </p:cNvSpPr>
          <p:nvPr/>
        </p:nvSpPr>
        <p:spPr>
          <a:xfrm>
            <a:off x="1475715" y="91687"/>
            <a:ext cx="901725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부산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565447-D45B-4E06-AC97-F716CB33E5C7}"/>
              </a:ext>
            </a:extLst>
          </p:cNvPr>
          <p:cNvSpPr/>
          <p:nvPr/>
        </p:nvSpPr>
        <p:spPr>
          <a:xfrm>
            <a:off x="6431573" y="6113937"/>
            <a:ext cx="534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등대섬과 등대</a:t>
            </a:r>
            <a:endParaRPr lang="en-US" altLang="ko-KR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210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향토음식] 탕반민족에서 탄생한 부산 돼지국밥 - 조선닷컴 라이프 &gt; 트래블">
            <a:extLst>
              <a:ext uri="{FF2B5EF4-FFF2-40B4-BE49-F238E27FC236}">
                <a16:creationId xmlns:a16="http://schemas.microsoft.com/office/drawing/2014/main" id="{EC1C2ED4-2D4A-4E23-BBD9-D9AECD992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67" y="1080329"/>
            <a:ext cx="4160307" cy="404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누들 등 부산어묵, 어묵 본고장 일본 시장 노크 | 연합뉴스">
            <a:extLst>
              <a:ext uri="{FF2B5EF4-FFF2-40B4-BE49-F238E27FC236}">
                <a16:creationId xmlns:a16="http://schemas.microsoft.com/office/drawing/2014/main" id="{B4634BC1-62CE-46A3-88DC-404F7A731B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82"/>
          <a:stretch/>
        </p:blipFill>
        <p:spPr bwMode="auto">
          <a:xfrm>
            <a:off x="7917627" y="1013182"/>
            <a:ext cx="4148338" cy="404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부산의 대표 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6FE178-F5A5-493C-A1D7-65A8EBCE451B}"/>
              </a:ext>
            </a:extLst>
          </p:cNvPr>
          <p:cNvSpPr/>
          <p:nvPr/>
        </p:nvSpPr>
        <p:spPr>
          <a:xfrm>
            <a:off x="4507629" y="6119982"/>
            <a:ext cx="3176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밀면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FD4745-5C69-4FF7-B114-74B908F4980F}"/>
              </a:ext>
            </a:extLst>
          </p:cNvPr>
          <p:cNvSpPr/>
          <p:nvPr/>
        </p:nvSpPr>
        <p:spPr>
          <a:xfrm>
            <a:off x="388289" y="5235647"/>
            <a:ext cx="3320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돼지국밥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FAB969-1F0A-4506-9A45-3F2979EF82EA}"/>
              </a:ext>
            </a:extLst>
          </p:cNvPr>
          <p:cNvSpPr/>
          <p:nvPr/>
        </p:nvSpPr>
        <p:spPr>
          <a:xfrm>
            <a:off x="8337727" y="5235646"/>
            <a:ext cx="3320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어묵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2052" name="Picture 4" descr="프로 부산러가 추천하는 밀면 맛집 BEST 4">
            <a:extLst>
              <a:ext uri="{FF2B5EF4-FFF2-40B4-BE49-F238E27FC236}">
                <a16:creationId xmlns:a16="http://schemas.microsoft.com/office/drawing/2014/main" id="{410B6165-595B-4427-B82F-640F9D256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832" y="1934674"/>
            <a:ext cx="4148338" cy="404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67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002441" y="82640"/>
            <a:ext cx="7920167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한국에서 가고 싶은 곳 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7" name="Picture 6" descr="대한민국 여행 일러스트 ai 무료다운로드 - korea trip - Urbanbrush">
            <a:extLst>
              <a:ext uri="{FF2B5EF4-FFF2-40B4-BE49-F238E27FC236}">
                <a16:creationId xmlns:a16="http://schemas.microsoft.com/office/drawing/2014/main" id="{2C28F5BC-FE75-4297-9B0F-3853845406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2" b="6919"/>
          <a:stretch/>
        </p:blipFill>
        <p:spPr bwMode="auto">
          <a:xfrm>
            <a:off x="3748767" y="1036896"/>
            <a:ext cx="4476750" cy="409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서울특별시 - 위키백과, 우리 모두의 백과사전">
            <a:extLst>
              <a:ext uri="{FF2B5EF4-FFF2-40B4-BE49-F238E27FC236}">
                <a16:creationId xmlns:a16="http://schemas.microsoft.com/office/drawing/2014/main" id="{5DF63B34-21F8-4D81-A1AA-F6BBF8047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32" y="983998"/>
            <a:ext cx="28575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강원l 설악산+속초중앙시장 당일여행/가을단풍여행/먹거리투어/가을 ...">
            <a:extLst>
              <a:ext uri="{FF2B5EF4-FFF2-40B4-BE49-F238E27FC236}">
                <a16:creationId xmlns:a16="http://schemas.microsoft.com/office/drawing/2014/main" id="{5742187F-36EF-491E-B8F4-C4FBBB02C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421" y="114500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경주 관광명소 7곳, 한국관광 100선에 선정 - 경주포커스">
            <a:extLst>
              <a:ext uri="{FF2B5EF4-FFF2-40B4-BE49-F238E27FC236}">
                <a16:creationId xmlns:a16="http://schemas.microsoft.com/office/drawing/2014/main" id="{CDC27B4B-9939-45FB-936F-936218A01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401" y="3429000"/>
            <a:ext cx="3513167" cy="312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메인 &gt; 울릉도 패키지 &gt; 한섬패키지 + 독도 + 셔틀 (묵호/강릉) 2박 3 ...">
            <a:extLst>
              <a:ext uri="{FF2B5EF4-FFF2-40B4-BE49-F238E27FC236}">
                <a16:creationId xmlns:a16="http://schemas.microsoft.com/office/drawing/2014/main" id="{C042CD2F-947C-4E8C-BB2A-A7B42D77B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4" y="4956562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제주시 호텔, 베스트 731개 제주시 추천 호텔예약 ₩84,682 - 대부분의 ...">
            <a:extLst>
              <a:ext uri="{FF2B5EF4-FFF2-40B4-BE49-F238E27FC236}">
                <a16:creationId xmlns:a16="http://schemas.microsoft.com/office/drawing/2014/main" id="{68B61BEA-7DFD-4F78-B33C-8F54616CD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161" y="4949566"/>
            <a:ext cx="2431131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백양사 단풍여행 [전라도여행/남도여행/내장산/백암산/백양사쌍계루 ...">
            <a:extLst>
              <a:ext uri="{FF2B5EF4-FFF2-40B4-BE49-F238E27FC236}">
                <a16:creationId xmlns:a16="http://schemas.microsoft.com/office/drawing/2014/main" id="{F7489CDC-D15A-4EE5-AABB-23AFEC405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159" y="494956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11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01D70BE-2095-404E-9BB9-FD54C0AE1D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59380" y="3655972"/>
            <a:ext cx="3975213" cy="276956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한국 여행 준비물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117732-9DC8-4C2C-92E5-CE8A150CE25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5604" y="1013181"/>
            <a:ext cx="3094499" cy="402757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76FE178-F5A5-493C-A1D7-65A8EBCE451B}"/>
              </a:ext>
            </a:extLst>
          </p:cNvPr>
          <p:cNvSpPr/>
          <p:nvPr/>
        </p:nvSpPr>
        <p:spPr>
          <a:xfrm>
            <a:off x="3618388" y="2747362"/>
            <a:ext cx="3176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비자</a:t>
            </a:r>
            <a:r>
              <a:rPr lang="en-US" altLang="ko-KR" sz="3600" dirty="0">
                <a:solidFill>
                  <a:srgbClr val="E3DED1"/>
                </a:solidFill>
              </a:rPr>
              <a:t>(Visa)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FD4745-5C69-4FF7-B114-74B908F4980F}"/>
              </a:ext>
            </a:extLst>
          </p:cNvPr>
          <p:cNvSpPr/>
          <p:nvPr/>
        </p:nvSpPr>
        <p:spPr>
          <a:xfrm>
            <a:off x="180590" y="5176393"/>
            <a:ext cx="3320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여권</a:t>
            </a:r>
            <a:r>
              <a:rPr lang="en-US" altLang="ko-KR" sz="3600" dirty="0">
                <a:solidFill>
                  <a:srgbClr val="E3DED1"/>
                </a:solidFill>
              </a:rPr>
              <a:t>(Passport)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FAB969-1F0A-4506-9A45-3F2979EF82EA}"/>
              </a:ext>
            </a:extLst>
          </p:cNvPr>
          <p:cNvSpPr/>
          <p:nvPr/>
        </p:nvSpPr>
        <p:spPr>
          <a:xfrm>
            <a:off x="7858659" y="5176392"/>
            <a:ext cx="3320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여권</a:t>
            </a:r>
            <a:r>
              <a:rPr lang="en-US" altLang="ko-KR" sz="3600" dirty="0">
                <a:solidFill>
                  <a:srgbClr val="E3DED1"/>
                </a:solidFill>
              </a:rPr>
              <a:t>(Passport)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1026" name="Picture 2" descr="여권, 어디까지 알고 있니? – 대한항공 뉴스룸">
            <a:extLst>
              <a:ext uri="{FF2B5EF4-FFF2-40B4-BE49-F238E27FC236}">
                <a16:creationId xmlns:a16="http://schemas.microsoft.com/office/drawing/2014/main" id="{3166F0E9-70BC-453C-9D6B-3CA5666BD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691" y="1367133"/>
            <a:ext cx="5150041" cy="366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14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110954" y="146813"/>
            <a:ext cx="8101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인천국제공항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028" name="Picture 4" descr="인천국제공항에 이런 곳이? 알면 대박 이용 팁(feat. 여행 핫템 무료 대여)">
            <a:extLst>
              <a:ext uri="{FF2B5EF4-FFF2-40B4-BE49-F238E27FC236}">
                <a16:creationId xmlns:a16="http://schemas.microsoft.com/office/drawing/2014/main" id="{16771D96-023F-432F-9910-A8B2CCE59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556" y="1086415"/>
            <a:ext cx="3266429" cy="296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close up of a flower garden&#10;&#10;Description automatically generated">
            <a:extLst>
              <a:ext uri="{FF2B5EF4-FFF2-40B4-BE49-F238E27FC236}">
                <a16:creationId xmlns:a16="http://schemas.microsoft.com/office/drawing/2014/main" id="{761EF77E-4DE4-47E6-983E-569D6F953EA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08" y="3361709"/>
            <a:ext cx="3418171" cy="306912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0508277-CBFC-40B4-9E4C-AC6B7F2F8E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5"/>
          <a:stretch/>
        </p:blipFill>
        <p:spPr bwMode="auto">
          <a:xfrm>
            <a:off x="168015" y="1346200"/>
            <a:ext cx="5736488" cy="484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459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110954" y="146813"/>
            <a:ext cx="8101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공항철도로 서울역 가기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8" name="Picture 7" descr="A picture containing airport, indoor, building, plane&#10;&#10;Description automatically generated">
            <a:extLst>
              <a:ext uri="{FF2B5EF4-FFF2-40B4-BE49-F238E27FC236}">
                <a16:creationId xmlns:a16="http://schemas.microsoft.com/office/drawing/2014/main" id="{7437DFF5-CFD5-4A64-89F8-619B93D75C8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0"/>
          <a:stretch/>
        </p:blipFill>
        <p:spPr>
          <a:xfrm>
            <a:off x="241490" y="950612"/>
            <a:ext cx="4607809" cy="29514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CF1B74-CC82-4C67-B02E-F2A9FD7E762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140" y="1632558"/>
            <a:ext cx="7152235" cy="4469477"/>
          </a:xfrm>
          <a:prstGeom prst="rect">
            <a:avLst/>
          </a:prstGeom>
        </p:spPr>
      </p:pic>
      <p:pic>
        <p:nvPicPr>
          <p:cNvPr id="3074" name="Picture 2" descr="우리나라 철도 역사의 시작, 문화역서울 284로 시간 여행 떠나자!">
            <a:extLst>
              <a:ext uri="{FF2B5EF4-FFF2-40B4-BE49-F238E27FC236}">
                <a16:creationId xmlns:a16="http://schemas.microsoft.com/office/drawing/2014/main" id="{F6FEB9A8-D0AA-4635-9D07-7A3EEDC6ED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4" b="10102"/>
          <a:stretch/>
        </p:blipFill>
        <p:spPr bwMode="auto">
          <a:xfrm>
            <a:off x="241490" y="3689772"/>
            <a:ext cx="4607809" cy="309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924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ogle Maps Go Beta Programme Goes Live on Play Store: Here's What ...">
            <a:extLst>
              <a:ext uri="{FF2B5EF4-FFF2-40B4-BE49-F238E27FC236}">
                <a16:creationId xmlns:a16="http://schemas.microsoft.com/office/drawing/2014/main" id="{3919503D-8427-4B51-B22A-9FB62B21CD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7" r="22224"/>
          <a:stretch/>
        </p:blipFill>
        <p:spPr bwMode="auto">
          <a:xfrm>
            <a:off x="4398858" y="1389731"/>
            <a:ext cx="3249435" cy="330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76FE178-F5A5-493C-A1D7-65A8EBCE451B}"/>
              </a:ext>
            </a:extLst>
          </p:cNvPr>
          <p:cNvSpPr/>
          <p:nvPr/>
        </p:nvSpPr>
        <p:spPr>
          <a:xfrm>
            <a:off x="-124124" y="4944016"/>
            <a:ext cx="43214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E3DED1"/>
                </a:solidFill>
              </a:rPr>
              <a:t>KTG</a:t>
            </a:r>
          </a:p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다국어</a:t>
            </a:r>
            <a:r>
              <a:rPr lang="en-US" altLang="ko-KR" sz="3600" dirty="0">
                <a:solidFill>
                  <a:srgbClr val="E3DED1"/>
                </a:solidFill>
              </a:rPr>
              <a:t>,</a:t>
            </a:r>
            <a:r>
              <a:rPr lang="ko-KR" altLang="en-US" sz="3600" dirty="0">
                <a:solidFill>
                  <a:srgbClr val="E3DED1"/>
                </a:solidFill>
              </a:rPr>
              <a:t> 대중교통</a:t>
            </a:r>
            <a:endParaRPr lang="en-US" altLang="ko-KR" sz="3600" dirty="0">
              <a:solidFill>
                <a:srgbClr val="E3DED1"/>
              </a:solidFill>
            </a:endParaRPr>
          </a:p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환승 </a:t>
            </a:r>
            <a:r>
              <a:rPr lang="ko-KR" altLang="en-US" sz="3600" dirty="0" err="1">
                <a:solidFill>
                  <a:srgbClr val="E3DED1"/>
                </a:solidFill>
              </a:rPr>
              <a:t>길찾기</a:t>
            </a:r>
            <a:r>
              <a:rPr lang="ko-KR" altLang="en-US" sz="3600" dirty="0">
                <a:solidFill>
                  <a:srgbClr val="E3DED1"/>
                </a:solidFill>
              </a:rPr>
              <a:t> 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3080" name="Picture 8" descr="KTG - 다국어 대중교통 환승길찾기 para Android - APK Baixar">
            <a:extLst>
              <a:ext uri="{FF2B5EF4-FFF2-40B4-BE49-F238E27FC236}">
                <a16:creationId xmlns:a16="http://schemas.microsoft.com/office/drawing/2014/main" id="{AAD5E5E1-BF29-4F43-B4AE-0EE380350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60" y="1441086"/>
            <a:ext cx="3249436" cy="324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App Store에서 제공하는 네이버 지도, 내비게이션">
            <a:extLst>
              <a:ext uri="{FF2B5EF4-FFF2-40B4-BE49-F238E27FC236}">
                <a16:creationId xmlns:a16="http://schemas.microsoft.com/office/drawing/2014/main" id="{0424C3DE-F845-44C6-89E1-8A2644392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217" y="1466194"/>
            <a:ext cx="3224328" cy="32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287970" y="91687"/>
            <a:ext cx="5616060" cy="92149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>
                <a:latin typeface="+mn-ea"/>
                <a:ea typeface="+mn-ea"/>
              </a:rPr>
              <a:t>안내 앱</a:t>
            </a:r>
            <a:r>
              <a:rPr lang="en-US" altLang="ko-KR" sz="3500" b="1" dirty="0">
                <a:latin typeface="+mn-ea"/>
                <a:ea typeface="+mn-ea"/>
              </a:rPr>
              <a:t>(</a:t>
            </a:r>
            <a:r>
              <a:rPr lang="ko-KR" altLang="en-US" sz="3500" b="1" dirty="0">
                <a:latin typeface="+mn-ea"/>
                <a:ea typeface="+mn-ea"/>
              </a:rPr>
              <a:t>예</a:t>
            </a:r>
            <a:r>
              <a:rPr lang="en-US" altLang="ko-KR" sz="35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7727C6-BE17-42C9-BC98-78784C8485C2}"/>
              </a:ext>
            </a:extLst>
          </p:cNvPr>
          <p:cNvSpPr/>
          <p:nvPr/>
        </p:nvSpPr>
        <p:spPr>
          <a:xfrm>
            <a:off x="3880966" y="4944016"/>
            <a:ext cx="43214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E3DED1"/>
                </a:solidFill>
              </a:rPr>
              <a:t>Google Maps Go</a:t>
            </a:r>
          </a:p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경로</a:t>
            </a:r>
            <a:r>
              <a:rPr lang="en-US" altLang="ko-KR" sz="3600" dirty="0">
                <a:solidFill>
                  <a:srgbClr val="E3DED1"/>
                </a:solidFill>
              </a:rPr>
              <a:t>, </a:t>
            </a:r>
            <a:r>
              <a:rPr lang="ko-KR" altLang="en-US" sz="3600" dirty="0">
                <a:solidFill>
                  <a:srgbClr val="E3DED1"/>
                </a:solidFill>
              </a:rPr>
              <a:t>교통정보</a:t>
            </a:r>
            <a:endParaRPr lang="en-US" altLang="ko-KR" sz="3600" dirty="0">
              <a:solidFill>
                <a:srgbClr val="E3DED1"/>
              </a:solidFill>
            </a:endParaRPr>
          </a:p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대중교통 정보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B44D91-32AF-416F-B10F-5C7F77C6172E}"/>
              </a:ext>
            </a:extLst>
          </p:cNvPr>
          <p:cNvSpPr/>
          <p:nvPr/>
        </p:nvSpPr>
        <p:spPr>
          <a:xfrm>
            <a:off x="7926354" y="5079156"/>
            <a:ext cx="43214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네이버</a:t>
            </a:r>
            <a:endParaRPr lang="en-US" altLang="ko-KR" sz="3600" dirty="0">
              <a:solidFill>
                <a:srgbClr val="E3DED1"/>
              </a:solidFill>
            </a:endParaRPr>
          </a:p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지도</a:t>
            </a:r>
            <a:endParaRPr lang="en-US" altLang="ko-KR" sz="3600" dirty="0">
              <a:solidFill>
                <a:srgbClr val="E3DED1"/>
              </a:solidFill>
            </a:endParaRPr>
          </a:p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경로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421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6FE178-F5A5-493C-A1D7-65A8EBCE451B}"/>
              </a:ext>
            </a:extLst>
          </p:cNvPr>
          <p:cNvSpPr/>
          <p:nvPr/>
        </p:nvSpPr>
        <p:spPr>
          <a:xfrm>
            <a:off x="7305401" y="1429944"/>
            <a:ext cx="616086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스마트 카드</a:t>
            </a:r>
            <a:endParaRPr lang="en-US" altLang="ko-KR" sz="3600" dirty="0">
              <a:solidFill>
                <a:srgbClr val="E3DED1"/>
              </a:solidFill>
            </a:endParaRPr>
          </a:p>
          <a:p>
            <a:pPr marL="571500" indent="-571500">
              <a:buFontTx/>
              <a:buChar char="-"/>
            </a:pPr>
            <a:r>
              <a:rPr lang="ko-KR" altLang="en-US" sz="3600" dirty="0">
                <a:solidFill>
                  <a:srgbClr val="E3DED1"/>
                </a:solidFill>
              </a:rPr>
              <a:t>교통카드와 전자화폐</a:t>
            </a:r>
            <a:endParaRPr lang="en-US" altLang="ko-KR" sz="3600" dirty="0">
              <a:solidFill>
                <a:srgbClr val="E3DED1"/>
              </a:solidFill>
            </a:endParaRPr>
          </a:p>
          <a:p>
            <a:endParaRPr lang="en-US" altLang="ko-KR" sz="2000" dirty="0">
              <a:solidFill>
                <a:srgbClr val="E3DED1"/>
              </a:solidFill>
            </a:endParaRPr>
          </a:p>
          <a:p>
            <a:r>
              <a:rPr lang="ko-KR" altLang="en-US" sz="3600" dirty="0">
                <a:solidFill>
                  <a:srgbClr val="E3DED1"/>
                </a:solidFill>
              </a:rPr>
              <a:t>구입 및 충전</a:t>
            </a:r>
            <a:endParaRPr lang="en-US" altLang="ko-KR" sz="3600" dirty="0">
              <a:solidFill>
                <a:srgbClr val="E3DED1"/>
              </a:solidFill>
            </a:endParaRPr>
          </a:p>
          <a:p>
            <a:pPr marL="571500" indent="-571500">
              <a:buFontTx/>
              <a:buChar char="-"/>
            </a:pPr>
            <a:r>
              <a:rPr lang="ko-KR" altLang="en-US" sz="3600" dirty="0">
                <a:solidFill>
                  <a:srgbClr val="E3DED1"/>
                </a:solidFill>
              </a:rPr>
              <a:t>편의점</a:t>
            </a:r>
            <a:r>
              <a:rPr lang="en-US" altLang="ko-KR" sz="3600" dirty="0">
                <a:solidFill>
                  <a:srgbClr val="E3DED1"/>
                </a:solidFill>
              </a:rPr>
              <a:t>, </a:t>
            </a:r>
            <a:r>
              <a:rPr lang="ko-KR" altLang="en-US" sz="3600" dirty="0">
                <a:solidFill>
                  <a:srgbClr val="E3DED1"/>
                </a:solidFill>
              </a:rPr>
              <a:t>지하철역</a:t>
            </a:r>
            <a:r>
              <a:rPr lang="en-US" altLang="ko-KR" sz="3600" dirty="0">
                <a:solidFill>
                  <a:srgbClr val="E3DED1"/>
                </a:solidFill>
              </a:rPr>
              <a:t>, </a:t>
            </a:r>
            <a:r>
              <a:rPr lang="ko-KR" altLang="en-US" sz="3600" dirty="0">
                <a:solidFill>
                  <a:srgbClr val="E3DED1"/>
                </a:solidFill>
              </a:rPr>
              <a:t>관광안내소</a:t>
            </a:r>
            <a:endParaRPr lang="en-US" altLang="ko-KR" sz="3600" dirty="0">
              <a:solidFill>
                <a:srgbClr val="E3DED1"/>
              </a:solidFill>
            </a:endParaRPr>
          </a:p>
          <a:p>
            <a:endParaRPr lang="en-US" altLang="ko-KR" sz="2000" dirty="0">
              <a:solidFill>
                <a:srgbClr val="E3DED1"/>
              </a:solidFill>
            </a:endParaRPr>
          </a:p>
          <a:p>
            <a:r>
              <a:rPr lang="ko-KR" altLang="en-US" sz="3600" dirty="0">
                <a:solidFill>
                  <a:srgbClr val="E3DED1"/>
                </a:solidFill>
              </a:rPr>
              <a:t>환승</a:t>
            </a:r>
            <a:endParaRPr lang="en-US" altLang="ko-KR" sz="3600" dirty="0">
              <a:solidFill>
                <a:srgbClr val="E3DED1"/>
              </a:solidFill>
            </a:endParaRPr>
          </a:p>
          <a:p>
            <a:pPr marL="571500" indent="-571500">
              <a:buFontTx/>
              <a:buChar char="-"/>
            </a:pPr>
            <a:r>
              <a:rPr lang="ko-KR" altLang="en-US" sz="3600" dirty="0">
                <a:solidFill>
                  <a:srgbClr val="E3DED1"/>
                </a:solidFill>
              </a:rPr>
              <a:t>최대 </a:t>
            </a:r>
            <a:r>
              <a:rPr lang="en-US" altLang="ko-KR" sz="3600" dirty="0">
                <a:solidFill>
                  <a:srgbClr val="E3DED1"/>
                </a:solidFill>
              </a:rPr>
              <a:t>4</a:t>
            </a:r>
            <a:r>
              <a:rPr lang="ko-KR" altLang="en-US" sz="3600" dirty="0">
                <a:solidFill>
                  <a:srgbClr val="E3DED1"/>
                </a:solidFill>
              </a:rPr>
              <a:t>회</a:t>
            </a:r>
            <a:endParaRPr lang="en-US" altLang="ko-KR" sz="3600" dirty="0">
              <a:solidFill>
                <a:srgbClr val="E3DED1"/>
              </a:solidFill>
            </a:endParaRPr>
          </a:p>
          <a:p>
            <a:pPr marL="571500" indent="-571500">
              <a:buFontTx/>
              <a:buChar char="-"/>
            </a:pPr>
            <a:r>
              <a:rPr lang="ko-KR" altLang="en-US" sz="3600" dirty="0">
                <a:solidFill>
                  <a:srgbClr val="E3DED1"/>
                </a:solidFill>
              </a:rPr>
              <a:t>하차 후 </a:t>
            </a:r>
            <a:r>
              <a:rPr lang="en-US" sz="3600" dirty="0">
                <a:solidFill>
                  <a:srgbClr val="E3DED1"/>
                </a:solidFill>
              </a:rPr>
              <a:t>30</a:t>
            </a:r>
            <a:r>
              <a:rPr lang="ko-KR" altLang="en-US" sz="3600" dirty="0">
                <a:solidFill>
                  <a:srgbClr val="E3DED1"/>
                </a:solidFill>
              </a:rPr>
              <a:t>분 이내 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3074" name="Picture 2" descr="교통비 '확' 줄이는 꿀팁">
            <a:extLst>
              <a:ext uri="{FF2B5EF4-FFF2-40B4-BE49-F238E27FC236}">
                <a16:creationId xmlns:a16="http://schemas.microsoft.com/office/drawing/2014/main" id="{935F9C91-80CA-4513-B8BE-AB64E7149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8" y="1211041"/>
            <a:ext cx="4407313" cy="287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서울신문] 티머니 이용법 진실 혹은 오해">
            <a:extLst>
              <a:ext uri="{FF2B5EF4-FFF2-40B4-BE49-F238E27FC236}">
                <a16:creationId xmlns:a16="http://schemas.microsoft.com/office/drawing/2014/main" id="{D978B0CE-4A15-4E20-949F-6B0759441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" t="10738" r="4849" b="4141"/>
          <a:stretch/>
        </p:blipFill>
        <p:spPr bwMode="auto">
          <a:xfrm>
            <a:off x="93665" y="4345663"/>
            <a:ext cx="4233636" cy="227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054409" y="176304"/>
            <a:ext cx="808318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대중교통</a:t>
            </a:r>
            <a:r>
              <a:rPr lang="en-US" altLang="ko-KR" sz="5000" b="1" dirty="0">
                <a:latin typeface="+mn-ea"/>
                <a:ea typeface="+mn-ea"/>
              </a:rPr>
              <a:t>-</a:t>
            </a:r>
            <a:r>
              <a:rPr lang="ko-KR" altLang="en-US" sz="5000" b="1" dirty="0" err="1">
                <a:latin typeface="+mn-ea"/>
                <a:ea typeface="+mn-ea"/>
              </a:rPr>
              <a:t>티머니</a:t>
            </a:r>
            <a:r>
              <a:rPr lang="en-US" altLang="ko-KR" sz="5000" b="1" dirty="0">
                <a:latin typeface="+mn-ea"/>
                <a:ea typeface="+mn-ea"/>
              </a:rPr>
              <a:t>(T-money)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9" name="Graphic 18" descr="Credit card">
            <a:extLst>
              <a:ext uri="{FF2B5EF4-FFF2-40B4-BE49-F238E27FC236}">
                <a16:creationId xmlns:a16="http://schemas.microsoft.com/office/drawing/2014/main" id="{C7BA4051-6324-4672-8430-D8BF646502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5945" y="1566250"/>
            <a:ext cx="382003" cy="382003"/>
          </a:xfrm>
          <a:prstGeom prst="rect">
            <a:avLst/>
          </a:prstGeom>
        </p:spPr>
      </p:pic>
      <p:pic>
        <p:nvPicPr>
          <p:cNvPr id="20" name="Graphic 19" descr="Credit card">
            <a:extLst>
              <a:ext uri="{FF2B5EF4-FFF2-40B4-BE49-F238E27FC236}">
                <a16:creationId xmlns:a16="http://schemas.microsoft.com/office/drawing/2014/main" id="{E85B5865-C935-4C64-A952-A77DB45C7C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5945" y="2941957"/>
            <a:ext cx="382003" cy="382003"/>
          </a:xfrm>
          <a:prstGeom prst="rect">
            <a:avLst/>
          </a:prstGeom>
        </p:spPr>
      </p:pic>
      <p:pic>
        <p:nvPicPr>
          <p:cNvPr id="21" name="Graphic 20" descr="Credit card">
            <a:extLst>
              <a:ext uri="{FF2B5EF4-FFF2-40B4-BE49-F238E27FC236}">
                <a16:creationId xmlns:a16="http://schemas.microsoft.com/office/drawing/2014/main" id="{195A61BA-C744-4E57-BF2B-247AF8710F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4194" y="4909747"/>
            <a:ext cx="382003" cy="382003"/>
          </a:xfrm>
          <a:prstGeom prst="rect">
            <a:avLst/>
          </a:prstGeom>
        </p:spPr>
      </p:pic>
      <p:pic>
        <p:nvPicPr>
          <p:cNvPr id="4098" name="Picture 2" descr="지하철 정기승차권으로 교통비 절약 :: 건강행복">
            <a:extLst>
              <a:ext uri="{FF2B5EF4-FFF2-40B4-BE49-F238E27FC236}">
                <a16:creationId xmlns:a16="http://schemas.microsoft.com/office/drawing/2014/main" id="{48FB8766-B211-4992-A7E9-56578CF29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00" y="1211041"/>
            <a:ext cx="2668646" cy="542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462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419</Words>
  <Application>Microsoft Office PowerPoint</Application>
  <PresentationFormat>Widescreen</PresentationFormat>
  <Paragraphs>206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맑은 고딕</vt:lpstr>
      <vt:lpstr>Calibri</vt:lpstr>
      <vt:lpstr>Calibri Light</vt:lpstr>
      <vt:lpstr>Wingdings 2</vt:lpstr>
      <vt:lpstr>Slate</vt:lpstr>
      <vt:lpstr>우리조국 대한민국  -여행하기-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우리조국 대한민국  -여행하기-</dc:title>
  <dc:creator>EunJung Jung</dc:creator>
  <cp:lastModifiedBy>Sunmi Yoon</cp:lastModifiedBy>
  <cp:revision>2</cp:revision>
  <dcterms:created xsi:type="dcterms:W3CDTF">2020-05-22T00:58:20Z</dcterms:created>
  <dcterms:modified xsi:type="dcterms:W3CDTF">2020-06-15T12:56:23Z</dcterms:modified>
</cp:coreProperties>
</file>